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57" r:id="rId3"/>
    <p:sldId id="258" r:id="rId4"/>
    <p:sldId id="265" r:id="rId5"/>
    <p:sldId id="266" r:id="rId6"/>
    <p:sldId id="268" r:id="rId7"/>
    <p:sldId id="270" r:id="rId8"/>
    <p:sldId id="269" r:id="rId9"/>
    <p:sldId id="276" r:id="rId10"/>
    <p:sldId id="277" r:id="rId11"/>
    <p:sldId id="272" r:id="rId12"/>
    <p:sldId id="273" r:id="rId13"/>
    <p:sldId id="274" r:id="rId14"/>
    <p:sldId id="275" r:id="rId15"/>
    <p:sldId id="279" r:id="rId16"/>
    <p:sldId id="259" r:id="rId17"/>
    <p:sldId id="260" r:id="rId18"/>
    <p:sldId id="261" r:id="rId19"/>
    <p:sldId id="262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61" autoAdjust="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98;&#1077;&#1076;&#1080;&#1085;&#1077;&#1085;&#1080;&#1077;\&#1086;&#1073;&#1098;&#1077;&#1076;&#1080;&#1085;&#1077;&#1085;&#1080;&#1077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4;&#1073;&#1098;&#1077;&#1076;&#1080;&#1085;&#1077;&#1085;&#1080;&#1077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245209313660491E-4"/>
          <c:y val="2.9488810311910488E-2"/>
          <c:w val="0.98593167067458576"/>
          <c:h val="0.65832332265613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Площадь поселения, кв.км</c:v>
                </c:pt>
              </c:strCache>
            </c:strRef>
          </c:tx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Лист2!$B$1:$AK$2</c:f>
              <c:multiLvlStrCache>
                <c:ptCount val="36"/>
                <c:lvl>
                  <c:pt idx="0">
                    <c:v>На 01.11.2011</c:v>
                  </c:pt>
                  <c:pt idx="1">
                    <c:v>На 01.01.2012</c:v>
                  </c:pt>
                  <c:pt idx="2">
                    <c:v>На 01.01.2013</c:v>
                  </c:pt>
                  <c:pt idx="3">
                    <c:v>На 01.01.2014</c:v>
                  </c:pt>
                  <c:pt idx="4">
                    <c:v>На 01.11.2011</c:v>
                  </c:pt>
                  <c:pt idx="5">
                    <c:v>На 01.01.2012</c:v>
                  </c:pt>
                  <c:pt idx="6">
                    <c:v>На 01.01.2013</c:v>
                  </c:pt>
                  <c:pt idx="7">
                    <c:v>На 01.01.2014</c:v>
                  </c:pt>
                  <c:pt idx="8">
                    <c:v>На 01.11.2011</c:v>
                  </c:pt>
                  <c:pt idx="9">
                    <c:v>На 01.01.2012</c:v>
                  </c:pt>
                  <c:pt idx="10">
                    <c:v>На 01.01.2013</c:v>
                  </c:pt>
                  <c:pt idx="11">
                    <c:v>На 01.01.2014</c:v>
                  </c:pt>
                  <c:pt idx="12">
                    <c:v>На 01.11.2011</c:v>
                  </c:pt>
                  <c:pt idx="13">
                    <c:v>На 01.01.2012</c:v>
                  </c:pt>
                  <c:pt idx="14">
                    <c:v>На 01.01.2013</c:v>
                  </c:pt>
                  <c:pt idx="15">
                    <c:v>На 01.01.2014</c:v>
                  </c:pt>
                  <c:pt idx="16">
                    <c:v>На 01.11.2011</c:v>
                  </c:pt>
                  <c:pt idx="17">
                    <c:v>На 01.01.2012</c:v>
                  </c:pt>
                  <c:pt idx="18">
                    <c:v>На 01.01.2013</c:v>
                  </c:pt>
                  <c:pt idx="19">
                    <c:v>На 01.01.2014</c:v>
                  </c:pt>
                  <c:pt idx="20">
                    <c:v>На 01.11.2011</c:v>
                  </c:pt>
                  <c:pt idx="21">
                    <c:v>На 01.01.2012</c:v>
                  </c:pt>
                  <c:pt idx="22">
                    <c:v>На 01.01.2013</c:v>
                  </c:pt>
                  <c:pt idx="23">
                    <c:v>На 01.01.2014</c:v>
                  </c:pt>
                  <c:pt idx="24">
                    <c:v>На 01.11.2011</c:v>
                  </c:pt>
                  <c:pt idx="25">
                    <c:v>На 01.01.2012</c:v>
                  </c:pt>
                  <c:pt idx="26">
                    <c:v>На 01.01.2013</c:v>
                  </c:pt>
                  <c:pt idx="27">
                    <c:v>На 01.01.2014</c:v>
                  </c:pt>
                  <c:pt idx="28">
                    <c:v>На 01.11.2011</c:v>
                  </c:pt>
                  <c:pt idx="29">
                    <c:v>На 01.01.2012</c:v>
                  </c:pt>
                  <c:pt idx="30">
                    <c:v>На 01.01.2013</c:v>
                  </c:pt>
                  <c:pt idx="31">
                    <c:v>На 01.01.2014</c:v>
                  </c:pt>
                  <c:pt idx="32">
                    <c:v>На 01.11.2011</c:v>
                  </c:pt>
                  <c:pt idx="33">
                    <c:v>На 01.01.2012</c:v>
                  </c:pt>
                  <c:pt idx="34">
                    <c:v>На 01.01.2013</c:v>
                  </c:pt>
                  <c:pt idx="35">
                    <c:v>На 01.01.2014</c:v>
                  </c:pt>
                </c:lvl>
                <c:lvl>
                  <c:pt idx="0">
                    <c:v>Альняшинское с/п</c:v>
                  </c:pt>
                  <c:pt idx="4">
                    <c:v>Б.Букорское  с/п</c:v>
                  </c:pt>
                  <c:pt idx="8">
                    <c:v>Ваньковское  с/п</c:v>
                  </c:pt>
                  <c:pt idx="12">
                    <c:v>Зипуновское с/п</c:v>
                  </c:pt>
                  <c:pt idx="16">
                    <c:v>Марковское с/п</c:v>
                  </c:pt>
                  <c:pt idx="20">
                    <c:v>Ольховское с/п</c:v>
                  </c:pt>
                  <c:pt idx="24">
                    <c:v>Сосновское с/п</c:v>
                  </c:pt>
                  <c:pt idx="28">
                    <c:v>Уральское с/п</c:v>
                  </c:pt>
                  <c:pt idx="32">
                    <c:v>Фокинское с/п</c:v>
                  </c:pt>
                </c:lvl>
              </c:multiLvlStrCache>
            </c:multiLvlStrRef>
          </c:cat>
          <c:val>
            <c:numRef>
              <c:f>Лист2!$B$3:$AK$3</c:f>
              <c:numCache>
                <c:formatCode>General</c:formatCode>
                <c:ptCount val="36"/>
                <c:pt idx="2">
                  <c:v>165.01</c:v>
                </c:pt>
                <c:pt idx="6">
                  <c:v>82.179999999999978</c:v>
                </c:pt>
                <c:pt idx="10">
                  <c:v>485.41999999999967</c:v>
                </c:pt>
                <c:pt idx="14">
                  <c:v>168.28</c:v>
                </c:pt>
                <c:pt idx="18">
                  <c:v>99.210000000000022</c:v>
                </c:pt>
                <c:pt idx="22">
                  <c:v>232.26999999999998</c:v>
                </c:pt>
                <c:pt idx="26">
                  <c:v>171.97</c:v>
                </c:pt>
                <c:pt idx="30">
                  <c:v>167.75</c:v>
                </c:pt>
                <c:pt idx="34">
                  <c:v>356.4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7386240"/>
        <c:axId val="55750016"/>
      </c:barChart>
      <c:lineChart>
        <c:grouping val="standard"/>
        <c:varyColors val="0"/>
        <c:ser>
          <c:idx val="2"/>
          <c:order val="1"/>
          <c:tx>
            <c:strRef>
              <c:f>Лист2!$A$4</c:f>
              <c:strCache>
                <c:ptCount val="1"/>
                <c:pt idx="0">
                  <c:v>Плотность населения на 1 кв.км, чел./км</c:v>
                </c:pt>
              </c:strCache>
            </c:strRef>
          </c:tx>
          <c:marker>
            <c:symbol val="circle"/>
            <c:size val="4"/>
          </c:marker>
          <c:dPt>
            <c:idx val="4"/>
            <c:bubble3D val="0"/>
            <c:spPr>
              <a:ln>
                <a:noFill/>
              </a:ln>
            </c:spPr>
          </c:dPt>
          <c:dPt>
            <c:idx val="8"/>
            <c:bubble3D val="0"/>
            <c:spPr>
              <a:ln>
                <a:noFill/>
              </a:ln>
            </c:spPr>
          </c:dPt>
          <c:dPt>
            <c:idx val="12"/>
            <c:bubble3D val="0"/>
            <c:spPr>
              <a:ln>
                <a:noFill/>
              </a:ln>
            </c:spPr>
          </c:dPt>
          <c:dPt>
            <c:idx val="16"/>
            <c:bubble3D val="0"/>
            <c:spPr>
              <a:ln>
                <a:noFill/>
              </a:ln>
            </c:spPr>
          </c:dPt>
          <c:dPt>
            <c:idx val="20"/>
            <c:bubble3D val="0"/>
            <c:spPr>
              <a:ln>
                <a:noFill/>
              </a:ln>
            </c:spPr>
          </c:dPt>
          <c:dPt>
            <c:idx val="24"/>
            <c:bubble3D val="0"/>
            <c:spPr>
              <a:ln>
                <a:noFill/>
              </a:ln>
            </c:spPr>
          </c:dPt>
          <c:dPt>
            <c:idx val="28"/>
            <c:bubble3D val="0"/>
            <c:spPr>
              <a:ln>
                <a:noFill/>
              </a:ln>
            </c:spPr>
          </c:dPt>
          <c:dPt>
            <c:idx val="32"/>
            <c:bubble3D val="0"/>
            <c:spPr>
              <a:ln>
                <a:noFill/>
              </a:ln>
            </c:spPr>
          </c:dPt>
          <c:dLbls>
            <c:dLbl>
              <c:idx val="4"/>
              <c:layout>
                <c:manualLayout>
                  <c:x val="-3.1618462643935641E-2"/>
                  <c:y val="-3.7382621737681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196129641509382E-2"/>
                  <c:y val="-6.8055542137830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1662131626951856E-2"/>
                  <c:y val="-5.6553196987774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4506797631804352E-2"/>
                  <c:y val="-3.00987088391145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7351463636656859E-2"/>
                  <c:y val="-3.3548506687662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8773796639083155E-2"/>
                  <c:y val="-3.3548506687662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5929130634230604E-2"/>
                  <c:y val="-4.888496688773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Лист2!$B$1:$AK$2</c:f>
              <c:multiLvlStrCache>
                <c:ptCount val="36"/>
                <c:lvl>
                  <c:pt idx="0">
                    <c:v>На 01.11.2011</c:v>
                  </c:pt>
                  <c:pt idx="1">
                    <c:v>На 01.01.2012</c:v>
                  </c:pt>
                  <c:pt idx="2">
                    <c:v>На 01.01.2013</c:v>
                  </c:pt>
                  <c:pt idx="3">
                    <c:v>На 01.01.2014</c:v>
                  </c:pt>
                  <c:pt idx="4">
                    <c:v>На 01.11.2011</c:v>
                  </c:pt>
                  <c:pt idx="5">
                    <c:v>На 01.01.2012</c:v>
                  </c:pt>
                  <c:pt idx="6">
                    <c:v>На 01.01.2013</c:v>
                  </c:pt>
                  <c:pt idx="7">
                    <c:v>На 01.01.2014</c:v>
                  </c:pt>
                  <c:pt idx="8">
                    <c:v>На 01.11.2011</c:v>
                  </c:pt>
                  <c:pt idx="9">
                    <c:v>На 01.01.2012</c:v>
                  </c:pt>
                  <c:pt idx="10">
                    <c:v>На 01.01.2013</c:v>
                  </c:pt>
                  <c:pt idx="11">
                    <c:v>На 01.01.2014</c:v>
                  </c:pt>
                  <c:pt idx="12">
                    <c:v>На 01.11.2011</c:v>
                  </c:pt>
                  <c:pt idx="13">
                    <c:v>На 01.01.2012</c:v>
                  </c:pt>
                  <c:pt idx="14">
                    <c:v>На 01.01.2013</c:v>
                  </c:pt>
                  <c:pt idx="15">
                    <c:v>На 01.01.2014</c:v>
                  </c:pt>
                  <c:pt idx="16">
                    <c:v>На 01.11.2011</c:v>
                  </c:pt>
                  <c:pt idx="17">
                    <c:v>На 01.01.2012</c:v>
                  </c:pt>
                  <c:pt idx="18">
                    <c:v>На 01.01.2013</c:v>
                  </c:pt>
                  <c:pt idx="19">
                    <c:v>На 01.01.2014</c:v>
                  </c:pt>
                  <c:pt idx="20">
                    <c:v>На 01.11.2011</c:v>
                  </c:pt>
                  <c:pt idx="21">
                    <c:v>На 01.01.2012</c:v>
                  </c:pt>
                  <c:pt idx="22">
                    <c:v>На 01.01.2013</c:v>
                  </c:pt>
                  <c:pt idx="23">
                    <c:v>На 01.01.2014</c:v>
                  </c:pt>
                  <c:pt idx="24">
                    <c:v>На 01.11.2011</c:v>
                  </c:pt>
                  <c:pt idx="25">
                    <c:v>На 01.01.2012</c:v>
                  </c:pt>
                  <c:pt idx="26">
                    <c:v>На 01.01.2013</c:v>
                  </c:pt>
                  <c:pt idx="27">
                    <c:v>На 01.01.2014</c:v>
                  </c:pt>
                  <c:pt idx="28">
                    <c:v>На 01.11.2011</c:v>
                  </c:pt>
                  <c:pt idx="29">
                    <c:v>На 01.01.2012</c:v>
                  </c:pt>
                  <c:pt idx="30">
                    <c:v>На 01.01.2013</c:v>
                  </c:pt>
                  <c:pt idx="31">
                    <c:v>На 01.01.2014</c:v>
                  </c:pt>
                  <c:pt idx="32">
                    <c:v>На 01.11.2011</c:v>
                  </c:pt>
                  <c:pt idx="33">
                    <c:v>На 01.01.2012</c:v>
                  </c:pt>
                  <c:pt idx="34">
                    <c:v>На 01.01.2013</c:v>
                  </c:pt>
                  <c:pt idx="35">
                    <c:v>На 01.01.2014</c:v>
                  </c:pt>
                </c:lvl>
                <c:lvl>
                  <c:pt idx="0">
                    <c:v>Альняшинское с/п</c:v>
                  </c:pt>
                  <c:pt idx="4">
                    <c:v>Б.Букорское  с/п</c:v>
                  </c:pt>
                  <c:pt idx="8">
                    <c:v>Ваньковское  с/п</c:v>
                  </c:pt>
                  <c:pt idx="12">
                    <c:v>Зипуновское с/п</c:v>
                  </c:pt>
                  <c:pt idx="16">
                    <c:v>Марковское с/п</c:v>
                  </c:pt>
                  <c:pt idx="20">
                    <c:v>Ольховское с/п</c:v>
                  </c:pt>
                  <c:pt idx="24">
                    <c:v>Сосновское с/п</c:v>
                  </c:pt>
                  <c:pt idx="28">
                    <c:v>Уральское с/п</c:v>
                  </c:pt>
                  <c:pt idx="32">
                    <c:v>Фокинское с/п</c:v>
                  </c:pt>
                </c:lvl>
              </c:multiLvlStrCache>
            </c:multiLvlStrRef>
          </c:cat>
          <c:val>
            <c:numRef>
              <c:f>Лист2!$B$4:$AK$4</c:f>
              <c:numCache>
                <c:formatCode>0.0</c:formatCode>
                <c:ptCount val="36"/>
                <c:pt idx="0">
                  <c:v>8.1025392400460756</c:v>
                </c:pt>
                <c:pt idx="1">
                  <c:v>8.5873583419186659</c:v>
                </c:pt>
                <c:pt idx="2">
                  <c:v>8.4903945215441503</c:v>
                </c:pt>
                <c:pt idx="3">
                  <c:v>8.8661293254954252</c:v>
                </c:pt>
                <c:pt idx="4">
                  <c:v>14.346556339742049</c:v>
                </c:pt>
                <c:pt idx="5">
                  <c:v>14.614261377464098</c:v>
                </c:pt>
                <c:pt idx="6">
                  <c:v>15.125334631297152</c:v>
                </c:pt>
                <c:pt idx="7">
                  <c:v>19.007057678267216</c:v>
                </c:pt>
                <c:pt idx="8">
                  <c:v>4.227267108895389</c:v>
                </c:pt>
                <c:pt idx="9">
                  <c:v>4.3961929875159651</c:v>
                </c:pt>
                <c:pt idx="10">
                  <c:v>4.5342177907791239</c:v>
                </c:pt>
                <c:pt idx="11">
                  <c:v>6.3656215236290219</c:v>
                </c:pt>
                <c:pt idx="12">
                  <c:v>7.5112907059662524</c:v>
                </c:pt>
                <c:pt idx="13">
                  <c:v>7.2735916329926393</c:v>
                </c:pt>
                <c:pt idx="14">
                  <c:v>7.1963394342762061</c:v>
                </c:pt>
                <c:pt idx="15">
                  <c:v>7.7252198716425005</c:v>
                </c:pt>
                <c:pt idx="16">
                  <c:v>35.601249874004594</c:v>
                </c:pt>
                <c:pt idx="17">
                  <c:v>33.303094446124376</c:v>
                </c:pt>
                <c:pt idx="18">
                  <c:v>34.159862917044613</c:v>
                </c:pt>
                <c:pt idx="19">
                  <c:v>46.386452978530393</c:v>
                </c:pt>
                <c:pt idx="20">
                  <c:v>14.741464674731992</c:v>
                </c:pt>
                <c:pt idx="21">
                  <c:v>14.465923278942626</c:v>
                </c:pt>
                <c:pt idx="22">
                  <c:v>14.982563396047714</c:v>
                </c:pt>
                <c:pt idx="23">
                  <c:v>15.116028759633169</c:v>
                </c:pt>
                <c:pt idx="24">
                  <c:v>9.5132872012560323</c:v>
                </c:pt>
                <c:pt idx="25">
                  <c:v>9.7109961039716186</c:v>
                </c:pt>
                <c:pt idx="26">
                  <c:v>9.7400709426062679</c:v>
                </c:pt>
                <c:pt idx="27">
                  <c:v>9.8796301680525698</c:v>
                </c:pt>
                <c:pt idx="28">
                  <c:v>5.8241430700447046</c:v>
                </c:pt>
                <c:pt idx="29">
                  <c:v>5.8956780923994039</c:v>
                </c:pt>
                <c:pt idx="30">
                  <c:v>5.794336810730246</c:v>
                </c:pt>
                <c:pt idx="31">
                  <c:v>4.8822652757078986</c:v>
                </c:pt>
                <c:pt idx="32">
                  <c:v>15.729517396184066</c:v>
                </c:pt>
                <c:pt idx="33">
                  <c:v>15.780022446689115</c:v>
                </c:pt>
                <c:pt idx="34">
                  <c:v>16.189674523007856</c:v>
                </c:pt>
                <c:pt idx="35">
                  <c:v>17.634680134680135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87264"/>
        <c:axId val="55750592"/>
      </c:lineChart>
      <c:catAx>
        <c:axId val="77386240"/>
        <c:scaling>
          <c:orientation val="minMax"/>
        </c:scaling>
        <c:delete val="0"/>
        <c:axPos val="b"/>
        <c:majorTickMark val="out"/>
        <c:minorTickMark val="none"/>
        <c:tickLblPos val="nextTo"/>
        <c:crossAx val="55750016"/>
        <c:crosses val="autoZero"/>
        <c:auto val="1"/>
        <c:lblAlgn val="ctr"/>
        <c:lblOffset val="100"/>
        <c:noMultiLvlLbl val="0"/>
      </c:catAx>
      <c:valAx>
        <c:axId val="55750016"/>
        <c:scaling>
          <c:orientation val="minMax"/>
          <c:max val="600"/>
        </c:scaling>
        <c:delete val="0"/>
        <c:axPos val="l"/>
        <c:numFmt formatCode="General" sourceLinked="1"/>
        <c:majorTickMark val="none"/>
        <c:minorTickMark val="none"/>
        <c:tickLblPos val="none"/>
        <c:crossAx val="77386240"/>
        <c:crosses val="autoZero"/>
        <c:crossBetween val="between"/>
      </c:valAx>
      <c:valAx>
        <c:axId val="55750592"/>
        <c:scaling>
          <c:orientation val="minMax"/>
          <c:min val="0"/>
        </c:scaling>
        <c:delete val="0"/>
        <c:axPos val="r"/>
        <c:numFmt formatCode="0.0" sourceLinked="1"/>
        <c:majorTickMark val="none"/>
        <c:minorTickMark val="none"/>
        <c:tickLblPos val="none"/>
        <c:crossAx val="77387264"/>
        <c:crosses val="max"/>
        <c:crossBetween val="between"/>
      </c:valAx>
      <c:catAx>
        <c:axId val="77387264"/>
        <c:scaling>
          <c:orientation val="minMax"/>
        </c:scaling>
        <c:delete val="1"/>
        <c:axPos val="b"/>
        <c:majorTickMark val="out"/>
        <c:minorTickMark val="none"/>
        <c:tickLblPos val="none"/>
        <c:crossAx val="55750592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8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6183187476205243"/>
          <c:y val="3.6881447328897685E-2"/>
          <c:w val="0.3842092072784854"/>
          <c:h val="0.129825338336892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 Narrow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425753173445503E-3"/>
          <c:y val="7.083584498992837E-2"/>
          <c:w val="0.97625916372916122"/>
          <c:h val="0.49128557476076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Лист2!$A$39</c:f>
              <c:strCache>
                <c:ptCount val="1"/>
                <c:pt idx="0">
                  <c:v>Численность постоянно проживающего  населения, чел.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Лист2!$B$37:$S$38</c:f>
              <c:multiLvlStrCache>
                <c:ptCount val="18"/>
                <c:lvl>
                  <c:pt idx="0">
                    <c:v>На 01.01.2013</c:v>
                  </c:pt>
                  <c:pt idx="1">
                    <c:v>На 01.01.2014</c:v>
                  </c:pt>
                  <c:pt idx="2">
                    <c:v>На 01.01.2013</c:v>
                  </c:pt>
                  <c:pt idx="3">
                    <c:v>На 01.01.2014</c:v>
                  </c:pt>
                  <c:pt idx="4">
                    <c:v>На 01.01.2013</c:v>
                  </c:pt>
                  <c:pt idx="5">
                    <c:v>На 01.01.2014</c:v>
                  </c:pt>
                  <c:pt idx="6">
                    <c:v>На 01.01.2013</c:v>
                  </c:pt>
                  <c:pt idx="7">
                    <c:v>На 01.01.2014</c:v>
                  </c:pt>
                  <c:pt idx="8">
                    <c:v>На 01.01.2013</c:v>
                  </c:pt>
                  <c:pt idx="9">
                    <c:v>На 01.01.2014</c:v>
                  </c:pt>
                  <c:pt idx="10">
                    <c:v>На 01.01.2013</c:v>
                  </c:pt>
                  <c:pt idx="11">
                    <c:v>На 01.01.2014</c:v>
                  </c:pt>
                  <c:pt idx="12">
                    <c:v>На 01.01.2013</c:v>
                  </c:pt>
                  <c:pt idx="13">
                    <c:v>На 01.01.2014</c:v>
                  </c:pt>
                  <c:pt idx="14">
                    <c:v>На 01.01.2013</c:v>
                  </c:pt>
                  <c:pt idx="15">
                    <c:v>На 01.01.2014</c:v>
                  </c:pt>
                  <c:pt idx="16">
                    <c:v>На 01.01.2013</c:v>
                  </c:pt>
                  <c:pt idx="17">
                    <c:v>На 01.01.2014</c:v>
                  </c:pt>
                </c:lvl>
                <c:lvl>
                  <c:pt idx="0">
                    <c:v>Альняшинское с/п</c:v>
                  </c:pt>
                  <c:pt idx="2">
                    <c:v>Б.Букорское  с/п</c:v>
                  </c:pt>
                  <c:pt idx="4">
                    <c:v>Ваньковское  с/п</c:v>
                  </c:pt>
                  <c:pt idx="6">
                    <c:v>Зипуновское с/п</c:v>
                  </c:pt>
                  <c:pt idx="8">
                    <c:v>Марковское с/п</c:v>
                  </c:pt>
                  <c:pt idx="10">
                    <c:v>Ольховское с/п</c:v>
                  </c:pt>
                  <c:pt idx="12">
                    <c:v>Сосновское с/п</c:v>
                  </c:pt>
                  <c:pt idx="14">
                    <c:v>Уральское с/п</c:v>
                  </c:pt>
                  <c:pt idx="16">
                    <c:v>Фокинское с/п</c:v>
                  </c:pt>
                </c:lvl>
              </c:multiLvlStrCache>
            </c:multiLvlStrRef>
          </c:cat>
          <c:val>
            <c:numRef>
              <c:f>Лист2!$B$39:$S$39</c:f>
              <c:numCache>
                <c:formatCode>General</c:formatCode>
                <c:ptCount val="18"/>
                <c:pt idx="0">
                  <c:v>1401</c:v>
                </c:pt>
                <c:pt idx="1">
                  <c:v>1463</c:v>
                </c:pt>
                <c:pt idx="2">
                  <c:v>1243</c:v>
                </c:pt>
                <c:pt idx="3">
                  <c:v>1562</c:v>
                </c:pt>
                <c:pt idx="4">
                  <c:v>2201</c:v>
                </c:pt>
                <c:pt idx="5">
                  <c:v>3090</c:v>
                </c:pt>
                <c:pt idx="6">
                  <c:v>1211</c:v>
                </c:pt>
                <c:pt idx="7">
                  <c:v>1300</c:v>
                </c:pt>
                <c:pt idx="8">
                  <c:v>3389</c:v>
                </c:pt>
                <c:pt idx="9">
                  <c:v>4602</c:v>
                </c:pt>
                <c:pt idx="10">
                  <c:v>3480</c:v>
                </c:pt>
                <c:pt idx="11">
                  <c:v>3511</c:v>
                </c:pt>
                <c:pt idx="12">
                  <c:v>1675</c:v>
                </c:pt>
                <c:pt idx="13">
                  <c:v>1699</c:v>
                </c:pt>
                <c:pt idx="14">
                  <c:v>972</c:v>
                </c:pt>
                <c:pt idx="15">
                  <c:v>819</c:v>
                </c:pt>
                <c:pt idx="16">
                  <c:v>5770</c:v>
                </c:pt>
                <c:pt idx="17">
                  <c:v>6285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683584"/>
        <c:axId val="55753472"/>
      </c:barChart>
      <c:lineChart>
        <c:grouping val="standard"/>
        <c:varyColors val="0"/>
        <c:ser>
          <c:idx val="1"/>
          <c:order val="1"/>
          <c:tx>
            <c:strRef>
              <c:f>Лист2!$A$40</c:f>
              <c:strCache>
                <c:ptCount val="1"/>
                <c:pt idx="0">
                  <c:v>Численность населения в трудоспособном возрасте, чел.</c:v>
                </c:pt>
              </c:strCache>
            </c:strRef>
          </c:tx>
          <c:marker>
            <c:symbol val="circle"/>
            <c:size val="4"/>
          </c:marker>
          <c:dPt>
            <c:idx val="2"/>
            <c:bubble3D val="0"/>
            <c:spPr>
              <a:ln>
                <a:noFill/>
              </a:ln>
            </c:spPr>
          </c:dPt>
          <c:dPt>
            <c:idx val="4"/>
            <c:bubble3D val="0"/>
            <c:spPr>
              <a:ln>
                <a:noFill/>
              </a:ln>
            </c:spPr>
          </c:dPt>
          <c:dPt>
            <c:idx val="6"/>
            <c:bubble3D val="0"/>
            <c:spPr>
              <a:ln>
                <a:noFill/>
              </a:ln>
            </c:spPr>
          </c:dPt>
          <c:dPt>
            <c:idx val="8"/>
            <c:bubble3D val="0"/>
            <c:spPr>
              <a:ln>
                <a:noFill/>
              </a:ln>
            </c:spPr>
          </c:dPt>
          <c:dPt>
            <c:idx val="10"/>
            <c:bubble3D val="0"/>
            <c:spPr>
              <a:ln>
                <a:noFill/>
              </a:ln>
            </c:spPr>
          </c:dPt>
          <c:dPt>
            <c:idx val="12"/>
            <c:bubble3D val="0"/>
            <c:spPr>
              <a:ln>
                <a:noFill/>
              </a:ln>
            </c:spPr>
          </c:dPt>
          <c:dPt>
            <c:idx val="14"/>
            <c:bubble3D val="0"/>
            <c:spPr>
              <a:ln>
                <a:noFill/>
              </a:ln>
            </c:spPr>
          </c:dPt>
          <c:dPt>
            <c:idx val="16"/>
            <c:bubble3D val="0"/>
            <c:spPr>
              <a:ln>
                <a:noFill/>
              </a:ln>
            </c:spPr>
          </c:dPt>
          <c:dLbls>
            <c:dLbl>
              <c:idx val="0"/>
              <c:layout>
                <c:manualLayout>
                  <c:x val="-2.6029674863712462E-2"/>
                  <c:y val="3.6466877421388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070524730968588E-2"/>
                  <c:y val="5.155661980265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988824996456329E-2"/>
                  <c:y val="4.1496791548476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43743415482608E-2"/>
                  <c:y val="3.6466877421388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721193813714205E-2"/>
                  <c:y val="3.1436963294300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241618747342261E-2"/>
                  <c:y val="3.6466877421388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884593282738644E-2"/>
                  <c:y val="4.1496791548476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802893548226475E-2"/>
                  <c:y val="1.1317306785948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843743415482608E-2"/>
                  <c:y val="6.28739265886014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615466097636661E-2"/>
                  <c:y val="3.152211538385379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343285611943419E-2"/>
                  <c:y val="-2.035729024664005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Лист2!$B$37:$S$38</c:f>
              <c:multiLvlStrCache>
                <c:ptCount val="18"/>
                <c:lvl>
                  <c:pt idx="0">
                    <c:v>На 01.01.2013</c:v>
                  </c:pt>
                  <c:pt idx="1">
                    <c:v>На 01.01.2014</c:v>
                  </c:pt>
                  <c:pt idx="2">
                    <c:v>На 01.01.2013</c:v>
                  </c:pt>
                  <c:pt idx="3">
                    <c:v>На 01.01.2014</c:v>
                  </c:pt>
                  <c:pt idx="4">
                    <c:v>На 01.01.2013</c:v>
                  </c:pt>
                  <c:pt idx="5">
                    <c:v>На 01.01.2014</c:v>
                  </c:pt>
                  <c:pt idx="6">
                    <c:v>На 01.01.2013</c:v>
                  </c:pt>
                  <c:pt idx="7">
                    <c:v>На 01.01.2014</c:v>
                  </c:pt>
                  <c:pt idx="8">
                    <c:v>На 01.01.2013</c:v>
                  </c:pt>
                  <c:pt idx="9">
                    <c:v>На 01.01.2014</c:v>
                  </c:pt>
                  <c:pt idx="10">
                    <c:v>На 01.01.2013</c:v>
                  </c:pt>
                  <c:pt idx="11">
                    <c:v>На 01.01.2014</c:v>
                  </c:pt>
                  <c:pt idx="12">
                    <c:v>На 01.01.2013</c:v>
                  </c:pt>
                  <c:pt idx="13">
                    <c:v>На 01.01.2014</c:v>
                  </c:pt>
                  <c:pt idx="14">
                    <c:v>На 01.01.2013</c:v>
                  </c:pt>
                  <c:pt idx="15">
                    <c:v>На 01.01.2014</c:v>
                  </c:pt>
                  <c:pt idx="16">
                    <c:v>На 01.01.2013</c:v>
                  </c:pt>
                  <c:pt idx="17">
                    <c:v>На 01.01.2014</c:v>
                  </c:pt>
                </c:lvl>
                <c:lvl>
                  <c:pt idx="0">
                    <c:v>Альняшинское с/п</c:v>
                  </c:pt>
                  <c:pt idx="2">
                    <c:v>Б.Букорское  с/п</c:v>
                  </c:pt>
                  <c:pt idx="4">
                    <c:v>Ваньковское  с/п</c:v>
                  </c:pt>
                  <c:pt idx="6">
                    <c:v>Зипуновское с/п</c:v>
                  </c:pt>
                  <c:pt idx="8">
                    <c:v>Марковское с/п</c:v>
                  </c:pt>
                  <c:pt idx="10">
                    <c:v>Ольховское с/п</c:v>
                  </c:pt>
                  <c:pt idx="12">
                    <c:v>Сосновское с/п</c:v>
                  </c:pt>
                  <c:pt idx="14">
                    <c:v>Уральское с/п</c:v>
                  </c:pt>
                  <c:pt idx="16">
                    <c:v>Фокинское с/п</c:v>
                  </c:pt>
                </c:lvl>
              </c:multiLvlStrCache>
            </c:multiLvlStrRef>
          </c:cat>
          <c:val>
            <c:numRef>
              <c:f>Лист2!$B$40:$S$40</c:f>
              <c:numCache>
                <c:formatCode>General</c:formatCode>
                <c:ptCount val="18"/>
                <c:pt idx="0">
                  <c:v>1316</c:v>
                </c:pt>
                <c:pt idx="1">
                  <c:v>1160</c:v>
                </c:pt>
                <c:pt idx="2">
                  <c:v>1015</c:v>
                </c:pt>
                <c:pt idx="3">
                  <c:v>935</c:v>
                </c:pt>
                <c:pt idx="4">
                  <c:v>1200</c:v>
                </c:pt>
                <c:pt idx="5">
                  <c:v>1426</c:v>
                </c:pt>
                <c:pt idx="6">
                  <c:v>877</c:v>
                </c:pt>
                <c:pt idx="7">
                  <c:v>897</c:v>
                </c:pt>
                <c:pt idx="8">
                  <c:v>983</c:v>
                </c:pt>
                <c:pt idx="9">
                  <c:v>2445</c:v>
                </c:pt>
                <c:pt idx="10">
                  <c:v>2346</c:v>
                </c:pt>
                <c:pt idx="11">
                  <c:v>1959</c:v>
                </c:pt>
                <c:pt idx="12">
                  <c:v>976</c:v>
                </c:pt>
                <c:pt idx="13">
                  <c:v>915</c:v>
                </c:pt>
                <c:pt idx="14">
                  <c:v>463</c:v>
                </c:pt>
                <c:pt idx="15">
                  <c:v>388</c:v>
                </c:pt>
                <c:pt idx="16">
                  <c:v>4440</c:v>
                </c:pt>
                <c:pt idx="17">
                  <c:v>3767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83584"/>
        <c:axId val="55753472"/>
      </c:lineChart>
      <c:catAx>
        <c:axId val="63683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55753472"/>
        <c:crosses val="autoZero"/>
        <c:auto val="1"/>
        <c:lblAlgn val="ctr"/>
        <c:lblOffset val="100"/>
        <c:noMultiLvlLbl val="0"/>
      </c:catAx>
      <c:valAx>
        <c:axId val="55753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368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1.6942493427446855E-2"/>
          <c:w val="0.46401645027947125"/>
          <c:h val="0.1402546007872015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>
          <a:latin typeface="Arial Narrow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33088079819087"/>
          <c:y val="1.0165934488577948E-3"/>
          <c:w val="0.68712828950905092"/>
          <c:h val="0.773532564666988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Лист3!$B$30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multiLvlStrRef>
              <c:f>Лист3!$C$28:$T$29</c:f>
              <c:multiLvlStrCache>
                <c:ptCount val="18"/>
                <c:lvl>
                  <c:pt idx="0">
                    <c:v>2012г.</c:v>
                  </c:pt>
                  <c:pt idx="1">
                    <c:v>2013г.</c:v>
                  </c:pt>
                  <c:pt idx="2">
                    <c:v>2012г.</c:v>
                  </c:pt>
                  <c:pt idx="3">
                    <c:v>2013г.</c:v>
                  </c:pt>
                  <c:pt idx="4">
                    <c:v>2012г.</c:v>
                  </c:pt>
                  <c:pt idx="5">
                    <c:v>2013г.</c:v>
                  </c:pt>
                  <c:pt idx="6">
                    <c:v>2012г.</c:v>
                  </c:pt>
                  <c:pt idx="7">
                    <c:v>2013г.</c:v>
                  </c:pt>
                  <c:pt idx="8">
                    <c:v>2012г.</c:v>
                  </c:pt>
                  <c:pt idx="9">
                    <c:v>2013г.</c:v>
                  </c:pt>
                  <c:pt idx="10">
                    <c:v>2012г.</c:v>
                  </c:pt>
                  <c:pt idx="11">
                    <c:v>2013г.</c:v>
                  </c:pt>
                  <c:pt idx="12">
                    <c:v>2012г.</c:v>
                  </c:pt>
                  <c:pt idx="13">
                    <c:v>2013г.</c:v>
                  </c:pt>
                  <c:pt idx="14">
                    <c:v>2012г.</c:v>
                  </c:pt>
                  <c:pt idx="15">
                    <c:v>2013г.</c:v>
                  </c:pt>
                  <c:pt idx="16">
                    <c:v>2012г.</c:v>
                  </c:pt>
                  <c:pt idx="17">
                    <c:v>2013г.</c:v>
                  </c:pt>
                </c:lvl>
                <c:lvl>
                  <c:pt idx="0">
                    <c:v>Альняшинское</c:v>
                  </c:pt>
                  <c:pt idx="2">
                    <c:v>Б.Букорское</c:v>
                  </c:pt>
                  <c:pt idx="4">
                    <c:v>Ваньковское</c:v>
                  </c:pt>
                  <c:pt idx="6">
                    <c:v>Зипуновское</c:v>
                  </c:pt>
                  <c:pt idx="8">
                    <c:v>Марковское</c:v>
                  </c:pt>
                  <c:pt idx="10">
                    <c:v>Ольховское</c:v>
                  </c:pt>
                  <c:pt idx="12">
                    <c:v>Сосновское</c:v>
                  </c:pt>
                  <c:pt idx="14">
                    <c:v>Уральское</c:v>
                  </c:pt>
                  <c:pt idx="16">
                    <c:v>Фокинское</c:v>
                  </c:pt>
                </c:lvl>
              </c:multiLvlStrCache>
            </c:multiLvlStrRef>
          </c:cat>
          <c:val>
            <c:numRef>
              <c:f>Лист3!$C$30:$T$30</c:f>
              <c:numCache>
                <c:formatCode>0.0</c:formatCode>
                <c:ptCount val="18"/>
                <c:pt idx="0">
                  <c:v>1410.7</c:v>
                </c:pt>
                <c:pt idx="1">
                  <c:v>1718.7</c:v>
                </c:pt>
                <c:pt idx="2">
                  <c:v>8287.6</c:v>
                </c:pt>
                <c:pt idx="3">
                  <c:v>9537.7000000000007</c:v>
                </c:pt>
                <c:pt idx="4">
                  <c:v>1169.5999999999999</c:v>
                </c:pt>
                <c:pt idx="5">
                  <c:v>2099.9</c:v>
                </c:pt>
                <c:pt idx="6">
                  <c:v>360.2</c:v>
                </c:pt>
                <c:pt idx="7">
                  <c:v>808.7</c:v>
                </c:pt>
                <c:pt idx="8">
                  <c:v>1852.7</c:v>
                </c:pt>
                <c:pt idx="9">
                  <c:v>3861.6</c:v>
                </c:pt>
                <c:pt idx="10">
                  <c:v>21697.4</c:v>
                </c:pt>
                <c:pt idx="11">
                  <c:v>23317.5</c:v>
                </c:pt>
                <c:pt idx="12">
                  <c:v>1000.3</c:v>
                </c:pt>
                <c:pt idx="13">
                  <c:v>1537.3</c:v>
                </c:pt>
                <c:pt idx="14">
                  <c:v>2691.2</c:v>
                </c:pt>
                <c:pt idx="15">
                  <c:v>2422.5</c:v>
                </c:pt>
                <c:pt idx="16">
                  <c:v>6839.6</c:v>
                </c:pt>
                <c:pt idx="17">
                  <c:v>11391</c:v>
                </c:pt>
              </c:numCache>
            </c:numRef>
          </c:val>
        </c:ser>
        <c:ser>
          <c:idx val="1"/>
          <c:order val="1"/>
          <c:tx>
            <c:strRef>
              <c:f>Лист3!$B$31</c:f>
              <c:strCache>
                <c:ptCount val="1"/>
                <c:pt idx="0">
                  <c:v>Дотация на выравнивание бюджетной обеспеченности</c:v>
                </c:pt>
              </c:strCache>
            </c:strRef>
          </c:tx>
          <c:invertIfNegative val="0"/>
          <c:cat>
            <c:multiLvlStrRef>
              <c:f>Лист3!$C$28:$T$29</c:f>
              <c:multiLvlStrCache>
                <c:ptCount val="18"/>
                <c:lvl>
                  <c:pt idx="0">
                    <c:v>2012г.</c:v>
                  </c:pt>
                  <c:pt idx="1">
                    <c:v>2013г.</c:v>
                  </c:pt>
                  <c:pt idx="2">
                    <c:v>2012г.</c:v>
                  </c:pt>
                  <c:pt idx="3">
                    <c:v>2013г.</c:v>
                  </c:pt>
                  <c:pt idx="4">
                    <c:v>2012г.</c:v>
                  </c:pt>
                  <c:pt idx="5">
                    <c:v>2013г.</c:v>
                  </c:pt>
                  <c:pt idx="6">
                    <c:v>2012г.</c:v>
                  </c:pt>
                  <c:pt idx="7">
                    <c:v>2013г.</c:v>
                  </c:pt>
                  <c:pt idx="8">
                    <c:v>2012г.</c:v>
                  </c:pt>
                  <c:pt idx="9">
                    <c:v>2013г.</c:v>
                  </c:pt>
                  <c:pt idx="10">
                    <c:v>2012г.</c:v>
                  </c:pt>
                  <c:pt idx="11">
                    <c:v>2013г.</c:v>
                  </c:pt>
                  <c:pt idx="12">
                    <c:v>2012г.</c:v>
                  </c:pt>
                  <c:pt idx="13">
                    <c:v>2013г.</c:v>
                  </c:pt>
                  <c:pt idx="14">
                    <c:v>2012г.</c:v>
                  </c:pt>
                  <c:pt idx="15">
                    <c:v>2013г.</c:v>
                  </c:pt>
                  <c:pt idx="16">
                    <c:v>2012г.</c:v>
                  </c:pt>
                  <c:pt idx="17">
                    <c:v>2013г.</c:v>
                  </c:pt>
                </c:lvl>
                <c:lvl>
                  <c:pt idx="0">
                    <c:v>Альняшинское</c:v>
                  </c:pt>
                  <c:pt idx="2">
                    <c:v>Б.Букорское</c:v>
                  </c:pt>
                  <c:pt idx="4">
                    <c:v>Ваньковское</c:v>
                  </c:pt>
                  <c:pt idx="6">
                    <c:v>Зипуновское</c:v>
                  </c:pt>
                  <c:pt idx="8">
                    <c:v>Марковское</c:v>
                  </c:pt>
                  <c:pt idx="10">
                    <c:v>Ольховское</c:v>
                  </c:pt>
                  <c:pt idx="12">
                    <c:v>Сосновское</c:v>
                  </c:pt>
                  <c:pt idx="14">
                    <c:v>Уральское</c:v>
                  </c:pt>
                  <c:pt idx="16">
                    <c:v>Фокинское</c:v>
                  </c:pt>
                </c:lvl>
              </c:multiLvlStrCache>
            </c:multiLvlStrRef>
          </c:cat>
          <c:val>
            <c:numRef>
              <c:f>Лист3!$C$31:$T$31</c:f>
              <c:numCache>
                <c:formatCode>0.0</c:formatCode>
                <c:ptCount val="18"/>
                <c:pt idx="0">
                  <c:v>5245.7</c:v>
                </c:pt>
                <c:pt idx="1">
                  <c:v>5877.1</c:v>
                </c:pt>
                <c:pt idx="2">
                  <c:v>1540.4</c:v>
                </c:pt>
                <c:pt idx="3">
                  <c:v>1158</c:v>
                </c:pt>
                <c:pt idx="4">
                  <c:v>7086.7</c:v>
                </c:pt>
                <c:pt idx="5">
                  <c:v>7360.4</c:v>
                </c:pt>
                <c:pt idx="6">
                  <c:v>5045.8</c:v>
                </c:pt>
                <c:pt idx="7">
                  <c:v>5499.1</c:v>
                </c:pt>
                <c:pt idx="8">
                  <c:v>4008.3</c:v>
                </c:pt>
                <c:pt idx="9">
                  <c:v>5302</c:v>
                </c:pt>
                <c:pt idx="10">
                  <c:v>0</c:v>
                </c:pt>
                <c:pt idx="11">
                  <c:v>716.4</c:v>
                </c:pt>
                <c:pt idx="12">
                  <c:v>6308.8</c:v>
                </c:pt>
                <c:pt idx="13">
                  <c:v>7491.2</c:v>
                </c:pt>
                <c:pt idx="14">
                  <c:v>3001</c:v>
                </c:pt>
                <c:pt idx="15">
                  <c:v>3428.6</c:v>
                </c:pt>
                <c:pt idx="16">
                  <c:v>9229.7000000000007</c:v>
                </c:pt>
                <c:pt idx="17">
                  <c:v>9739.5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34486016"/>
        <c:axId val="77475200"/>
      </c:barChart>
      <c:barChart>
        <c:barDir val="col"/>
        <c:grouping val="clustered"/>
        <c:varyColors val="0"/>
        <c:ser>
          <c:idx val="2"/>
          <c:order val="2"/>
          <c:tx>
            <c:strRef>
              <c:f>Лист3!$B$32</c:f>
              <c:strCache>
                <c:ptCount val="1"/>
                <c:pt idx="0">
                  <c:v>Расходы на содержание ОМС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multiLvlStrRef>
              <c:f>Лист3!$C$28:$T$29</c:f>
              <c:multiLvlStrCache>
                <c:ptCount val="18"/>
                <c:lvl>
                  <c:pt idx="0">
                    <c:v>2012г.</c:v>
                  </c:pt>
                  <c:pt idx="1">
                    <c:v>2013г.</c:v>
                  </c:pt>
                  <c:pt idx="2">
                    <c:v>2012г.</c:v>
                  </c:pt>
                  <c:pt idx="3">
                    <c:v>2013г.</c:v>
                  </c:pt>
                  <c:pt idx="4">
                    <c:v>2012г.</c:v>
                  </c:pt>
                  <c:pt idx="5">
                    <c:v>2013г.</c:v>
                  </c:pt>
                  <c:pt idx="6">
                    <c:v>2012г.</c:v>
                  </c:pt>
                  <c:pt idx="7">
                    <c:v>2013г.</c:v>
                  </c:pt>
                  <c:pt idx="8">
                    <c:v>2012г.</c:v>
                  </c:pt>
                  <c:pt idx="9">
                    <c:v>2013г.</c:v>
                  </c:pt>
                  <c:pt idx="10">
                    <c:v>2012г.</c:v>
                  </c:pt>
                  <c:pt idx="11">
                    <c:v>2013г.</c:v>
                  </c:pt>
                  <c:pt idx="12">
                    <c:v>2012г.</c:v>
                  </c:pt>
                  <c:pt idx="13">
                    <c:v>2013г.</c:v>
                  </c:pt>
                  <c:pt idx="14">
                    <c:v>2012г.</c:v>
                  </c:pt>
                  <c:pt idx="15">
                    <c:v>2013г.</c:v>
                  </c:pt>
                  <c:pt idx="16">
                    <c:v>2012г.</c:v>
                  </c:pt>
                  <c:pt idx="17">
                    <c:v>2013г.</c:v>
                  </c:pt>
                </c:lvl>
                <c:lvl>
                  <c:pt idx="0">
                    <c:v>Альняшинское</c:v>
                  </c:pt>
                  <c:pt idx="2">
                    <c:v>Б.Букорское</c:v>
                  </c:pt>
                  <c:pt idx="4">
                    <c:v>Ваньковское</c:v>
                  </c:pt>
                  <c:pt idx="6">
                    <c:v>Зипуновское</c:v>
                  </c:pt>
                  <c:pt idx="8">
                    <c:v>Марковское</c:v>
                  </c:pt>
                  <c:pt idx="10">
                    <c:v>Ольховское</c:v>
                  </c:pt>
                  <c:pt idx="12">
                    <c:v>Сосновское</c:v>
                  </c:pt>
                  <c:pt idx="14">
                    <c:v>Уральское</c:v>
                  </c:pt>
                  <c:pt idx="16">
                    <c:v>Фокинское</c:v>
                  </c:pt>
                </c:lvl>
              </c:multiLvlStrCache>
            </c:multiLvlStrRef>
          </c:cat>
          <c:val>
            <c:numRef>
              <c:f>Лист3!$C$32:$T$32</c:f>
              <c:numCache>
                <c:formatCode>0.0</c:formatCode>
                <c:ptCount val="18"/>
                <c:pt idx="0">
                  <c:v>2445.1</c:v>
                </c:pt>
                <c:pt idx="1">
                  <c:v>3126.3</c:v>
                </c:pt>
                <c:pt idx="2">
                  <c:v>2545.1</c:v>
                </c:pt>
                <c:pt idx="3">
                  <c:v>2685.1</c:v>
                </c:pt>
                <c:pt idx="4">
                  <c:v>2911.3</c:v>
                </c:pt>
                <c:pt idx="5">
                  <c:v>3226.8</c:v>
                </c:pt>
                <c:pt idx="6">
                  <c:v>2282.1</c:v>
                </c:pt>
                <c:pt idx="7">
                  <c:v>2795.6</c:v>
                </c:pt>
                <c:pt idx="8">
                  <c:v>3623.4</c:v>
                </c:pt>
                <c:pt idx="9">
                  <c:v>4106.7</c:v>
                </c:pt>
                <c:pt idx="10">
                  <c:v>6060.1</c:v>
                </c:pt>
                <c:pt idx="11">
                  <c:v>6649.7</c:v>
                </c:pt>
                <c:pt idx="12">
                  <c:v>2530.6999999999998</c:v>
                </c:pt>
                <c:pt idx="13">
                  <c:v>2940.3</c:v>
                </c:pt>
                <c:pt idx="14">
                  <c:v>2205.5</c:v>
                </c:pt>
                <c:pt idx="15">
                  <c:v>2339.8000000000002</c:v>
                </c:pt>
                <c:pt idx="16">
                  <c:v>5606.6</c:v>
                </c:pt>
                <c:pt idx="17">
                  <c:v>6230.3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100"/>
        <c:axId val="164042240"/>
        <c:axId val="77476352"/>
      </c:barChart>
      <c:catAx>
        <c:axId val="13448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7475200"/>
        <c:crosses val="autoZero"/>
        <c:auto val="1"/>
        <c:lblAlgn val="ctr"/>
        <c:lblOffset val="100"/>
        <c:noMultiLvlLbl val="0"/>
      </c:catAx>
      <c:valAx>
        <c:axId val="77475200"/>
        <c:scaling>
          <c:orientation val="minMax"/>
          <c:max val="25000"/>
        </c:scaling>
        <c:delete val="1"/>
        <c:axPos val="l"/>
        <c:numFmt formatCode="0.0" sourceLinked="1"/>
        <c:majorTickMark val="out"/>
        <c:minorTickMark val="none"/>
        <c:tickLblPos val="nextTo"/>
        <c:crossAx val="134486016"/>
        <c:crosses val="autoZero"/>
        <c:crossBetween val="between"/>
      </c:valAx>
      <c:valAx>
        <c:axId val="77476352"/>
        <c:scaling>
          <c:orientation val="minMax"/>
          <c:max val="25000"/>
        </c:scaling>
        <c:delete val="0"/>
        <c:axPos val="r"/>
        <c:numFmt formatCode="0.0" sourceLinked="1"/>
        <c:majorTickMark val="none"/>
        <c:minorTickMark val="none"/>
        <c:tickLblPos val="none"/>
        <c:crossAx val="164042240"/>
        <c:crosses val="max"/>
        <c:crossBetween val="between"/>
      </c:valAx>
      <c:catAx>
        <c:axId val="164042240"/>
        <c:scaling>
          <c:orientation val="minMax"/>
        </c:scaling>
        <c:delete val="1"/>
        <c:axPos val="b"/>
        <c:majorTickMark val="out"/>
        <c:minorTickMark val="none"/>
        <c:tickLblPos val="nextTo"/>
        <c:crossAx val="7747635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/>
            </a:pPr>
            <a:endParaRPr lang="ru-RU"/>
          </a:p>
        </c:txPr>
      </c:dTable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79E-2"/>
          <c:y val="5.0925925925925923E-2"/>
          <c:w val="0.96926159230096243"/>
          <c:h val="0.7200849372995051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Лист4!$A$3:$F$3</c:f>
              <c:strCache>
                <c:ptCount val="6"/>
                <c:pt idx="0">
                  <c:v>в возрасте                                                                                                   от 18 до 25 лет</c:v>
                </c:pt>
                <c:pt idx="1">
                  <c:v>в возрасте                                                от 26 до 30 лет</c:v>
                </c:pt>
                <c:pt idx="2">
                  <c:v>в возрасте                        от 31 до 40 лет</c:v>
                </c:pt>
                <c:pt idx="3">
                  <c:v>в возрасте                       от 41 до 50 лет</c:v>
                </c:pt>
                <c:pt idx="4">
                  <c:v>в возрасте                         от 51 до 59 лет</c:v>
                </c:pt>
                <c:pt idx="5">
                  <c:v>в возрасте                        свыше 60 лет</c:v>
                </c:pt>
              </c:strCache>
            </c:strRef>
          </c:cat>
          <c:val>
            <c:numRef>
              <c:f>Лист4!$A$4:$F$4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16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18464"/>
        <c:axId val="57299456"/>
      </c:barChart>
      <c:catAx>
        <c:axId val="77118464"/>
        <c:scaling>
          <c:orientation val="minMax"/>
        </c:scaling>
        <c:delete val="0"/>
        <c:axPos val="b"/>
        <c:majorTickMark val="out"/>
        <c:minorTickMark val="none"/>
        <c:tickLblPos val="nextTo"/>
        <c:crossAx val="57299456"/>
        <c:crosses val="autoZero"/>
        <c:auto val="1"/>
        <c:lblAlgn val="ctr"/>
        <c:lblOffset val="100"/>
        <c:noMultiLvlLbl val="0"/>
      </c:catAx>
      <c:valAx>
        <c:axId val="5729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711846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 до выравнивания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Зипуновское</c:v>
                </c:pt>
                <c:pt idx="1">
                  <c:v>Сосновское</c:v>
                </c:pt>
                <c:pt idx="2">
                  <c:v>Ваньковское</c:v>
                </c:pt>
                <c:pt idx="3">
                  <c:v>Альняшинское</c:v>
                </c:pt>
                <c:pt idx="4">
                  <c:v>Уральское</c:v>
                </c:pt>
                <c:pt idx="5">
                  <c:v>Марковское</c:v>
                </c:pt>
                <c:pt idx="6">
                  <c:v>Фокинское</c:v>
                </c:pt>
                <c:pt idx="7">
                  <c:v>Б.Букорское</c:v>
                </c:pt>
                <c:pt idx="8">
                  <c:v>Чайковское</c:v>
                </c:pt>
                <c:pt idx="9">
                  <c:v>Ольховское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0.11</c:v>
                </c:pt>
                <c:pt idx="1">
                  <c:v>0.15000000000000024</c:v>
                </c:pt>
                <c:pt idx="2">
                  <c:v>0.16</c:v>
                </c:pt>
                <c:pt idx="3">
                  <c:v>0.16</c:v>
                </c:pt>
                <c:pt idx="4">
                  <c:v>0.3100000000000005</c:v>
                </c:pt>
                <c:pt idx="5">
                  <c:v>0.3100000000000005</c:v>
                </c:pt>
                <c:pt idx="6">
                  <c:v>0.38000000000000056</c:v>
                </c:pt>
                <c:pt idx="7">
                  <c:v>0.69000000000000061</c:v>
                </c:pt>
                <c:pt idx="8">
                  <c:v>1.35</c:v>
                </c:pt>
                <c:pt idx="9">
                  <c:v>1.6600000000000001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 после выравнивания</c:v>
                </c:pt>
              </c:strCache>
            </c:strRef>
          </c:tx>
          <c:spPr>
            <a:ln>
              <a:solidFill>
                <a:srgbClr val="3891A7">
                  <a:lumMod val="40000"/>
                  <a:lumOff val="60000"/>
                </a:srgbClr>
              </a:solidFill>
            </a:ln>
          </c:spPr>
          <c:invertIfNegative val="0"/>
          <c:cat>
            <c:strRef>
              <c:f>Лист1!$A$2:$A$11</c:f>
              <c:strCache>
                <c:ptCount val="10"/>
                <c:pt idx="0">
                  <c:v>Зипуновское</c:v>
                </c:pt>
                <c:pt idx="1">
                  <c:v>Сосновское</c:v>
                </c:pt>
                <c:pt idx="2">
                  <c:v>Ваньковское</c:v>
                </c:pt>
                <c:pt idx="3">
                  <c:v>Альняшинское</c:v>
                </c:pt>
                <c:pt idx="4">
                  <c:v>Уральское</c:v>
                </c:pt>
                <c:pt idx="5">
                  <c:v>Марковское</c:v>
                </c:pt>
                <c:pt idx="6">
                  <c:v>Фокинское</c:v>
                </c:pt>
                <c:pt idx="7">
                  <c:v>Б.Букорское</c:v>
                </c:pt>
                <c:pt idx="8">
                  <c:v>Чайковское</c:v>
                </c:pt>
                <c:pt idx="9">
                  <c:v>Ольховское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0.56000000000000005</c:v>
                </c:pt>
                <c:pt idx="1">
                  <c:v>0.52</c:v>
                </c:pt>
                <c:pt idx="2">
                  <c:v>0.51</c:v>
                </c:pt>
                <c:pt idx="3">
                  <c:v>0.51</c:v>
                </c:pt>
                <c:pt idx="4">
                  <c:v>0.36000000000000032</c:v>
                </c:pt>
                <c:pt idx="5">
                  <c:v>0.36000000000000032</c:v>
                </c:pt>
                <c:pt idx="6">
                  <c:v>0.29000000000000031</c:v>
                </c:pt>
                <c:pt idx="7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113164288"/>
        <c:axId val="113181824"/>
      </c:barChart>
      <c:catAx>
        <c:axId val="11316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3181824"/>
        <c:crosses val="autoZero"/>
        <c:auto val="1"/>
        <c:lblAlgn val="ctr"/>
        <c:lblOffset val="100"/>
        <c:noMultiLvlLbl val="0"/>
      </c:catAx>
      <c:valAx>
        <c:axId val="113181824"/>
        <c:scaling>
          <c:orientation val="minMax"/>
          <c:max val="1.8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164288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0.11051</cdr:x>
      <cdr:y>0.2777</cdr:y>
    </cdr:from>
    <cdr:to>
      <cdr:x>0.9848</cdr:x>
      <cdr:y>0.2777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864097" y="1333126"/>
          <a:ext cx="6835892" cy="1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B464D-4E50-4B70-9295-C0795CCDF4D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6F664-80CF-48D1-9B42-F211B1146C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27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рад приветствовать всех участников заседания!</a:t>
            </a:r>
          </a:p>
          <a:p>
            <a:pPr algn="just"/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мы собрались, чтобы обсудить вопросы связанные с преобразованием нашей территории путем объединения в Чайковский городской округ. 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C692B-D3C7-490D-ADDB-9A9916C99A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Круг</a:t>
            </a:r>
            <a:r>
              <a:rPr lang="ru-RU" baseline="0" dirty="0" smtClean="0"/>
              <a:t> полномочий </a:t>
            </a:r>
            <a:r>
              <a:rPr lang="ru-RU" dirty="0" smtClean="0"/>
              <a:t>территориальных Управлений планируется сократить с 42-х до 12-ти.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32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Преобразование будет строиться с учетом следующих минимально допустимых принципов: 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Недопустимость отдаления власти от населения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месте ликвидируемых сельских администрации в обязательном порядке остается территориальное управление, которое обеспечивает необходимые условия для оказания повседневных услуг населению (прием граждан, выдача справок и т.д.). Для решения более существенных вопросов глава администрации, заместители главы администрации городского округа по мере необходимости осуществляют личный прием граждан на соответствующем территориальном управлении.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со ст.35 Федерального закона 131-ФЗ  численность депутатов представительного органа городского округа не может быть менее 25 человек. В представительный орган городского округа будут входить депутаты, избранные в каждой территории.  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Недопустимость отчуждения имущества объединяемых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движимое и недвижимое имущество, находящееся в муниципальной собственности сельских поселений переходит в муниципальную собственность Чайковского городского округа и закрепляются за территориальными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Управлениями_сельских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территорий.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Недопустимость отчуждения финансовых средств объединяемых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Финансовые средства сельских поселений остаются во вновь образованных территориальных управлениях в соответствии с закрепленными за ними  полномочиями.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Гарантии трудоустройства квалифицированных кадров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Должностным лицам и муниципальным служащим присоединяемых сельских поселений, сокращаемым в результате преобразований сельских поселений должны быть предложены варианты трудоустройства в органах местного самоуправления Чайковского городского округа, муниципальных учреждениях.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Гарантии сохранения льгот для жителей сельских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 меры социальной поддержки педагогическим работникам, проживающим и работающим в сельских населенных пунктах, рабочих поселках (поселках городского типа), по предоставлению компенсации расходов на оплату жилых помещений, отопления и освещения остаются.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объединении всех сельских поселений и города в единое муниципальное образование со статусом городского округа все льготы по налогообложению, тарифам на услуги ЖКХ жителям сельской местности сохраняются.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57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Существуют риски, связанные с недостаточно качественным оказанием услуг в переходный период. Поэтому должна быть </a:t>
            </a:r>
            <a:r>
              <a:rPr lang="ru-RU" b="0" dirty="0" smtClean="0"/>
              <a:t>выработана </a:t>
            </a:r>
            <a:r>
              <a:rPr lang="ru-RU" b="0" dirty="0" smtClean="0">
                <a:latin typeface="Arial" pitchFamily="34" charset="0"/>
                <a:cs typeface="Arial" pitchFamily="34" charset="0"/>
              </a:rPr>
              <a:t>четкая организация работы по бесперебойному предоставлению необходимых услуг населению на местном уровне власти.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4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так, какие ожидаемые результаты преобразования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мы должны получить?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228600" lvl="0" indent="-228600" algn="just">
              <a:buAutoNum type="arabicPeriod"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Повышение уровня бюджетного обеспечения полномочий сельских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Объединение будет способствовать повышению финансовой обеспеченности территорий  за счет концентрации доходов в едином бюджете вновь образованного муниципального образования. </a:t>
            </a:r>
          </a:p>
          <a:p>
            <a:pPr lvl="0"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Повышение эффективности и самостоятельности должностных лиц и территориальных органов местного самоуправления в решении вопросов местного значения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Объединение ресурсов территорий, а также привлечение дополнительных финансовых средств позволит должностным лицам и органам местного самоуправления городского округа оптимизировать расходы местных бюджетов и сосредоточить свои усилия на решении сложных задач, охватывающих все области их компетенции, будут способствовать повышению качества и доступности предоставления муниципальных услуг. Также в результате объединения отпадет необходимость передачи ряда полномочий поселений на уровень муниципального района и упростится механизм принятия управленческих решений.</a:t>
            </a:r>
          </a:p>
          <a:p>
            <a:pPr lvl="0"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Решение кадровых проблем в территориальных органах местного самоуправления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Повышение оперативности и ответственности в принятии решений должностными лицами и территориальными органами местного самоуправления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Объединение будет способствовать созданию эффективной системы управления на уровне вновь образованного муниципального образования, выстроенной на основе четкого разграничения полномочий между подразделениями обязанностей и ответственности за принимаемые решения. В результате объединения будут упразднены дублирующие функции. Упростится информационный обмен, станет более прозрачной и понятной система взаимодействия внутри муниципального образования.</a:t>
            </a:r>
          </a:p>
          <a:p>
            <a:pPr lvl="0"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Развитие наиболее эффективных форм местного самоуправления на уровне сельских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Объединение поселений потребует создания и развития новых форм местного самоуправления на части территорий вновь образованного муниципального образования (старосты сельских населенных пунктов и общественные советы) посредством вовлечения населения муниципальных образований в решение первоочередных вопросов местного значения. Также позволит выстроить диалог с представителями институтов гражданского общества при принятии вопросов в различных сферах общественной жизни муниципалитета.</a:t>
            </a:r>
          </a:p>
          <a:p>
            <a:pPr lvl="0"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Формирование положительного имиджа местного самоуправления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Объединение муниципальных образований повысит инвестиционную привлекательность территории вновь образованного муниципального образования, в том числе за счет роста предложений на выделение земельных участков под строительство, что в значительной мере повлияет на общий уровень экономического развития, приведет к росту доходов местного бюджета. Более полное использование потенциала объединенных муниципальных образований создаст условия для формирования полюсов роста, будет способствовать устойчивому социально-экономическому развитию вновь образованного муниципального образования, повышению его конкурентоспособности, привлекательности и позволит ему занять более значимое место в составе Пермского края.</a:t>
            </a:r>
          </a:p>
          <a:p>
            <a:pPr lvl="0"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Повышение уровня социально-экономического развития вновь образованного муниципального образования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Концентрация ресурсов на наиболее важных направлениях развития территории Чайковского городского округа будет способствовать улучшению качества жизни на территории округа, обеспечит эффективное исполнение муниципальных программ, а также расширит участие на условиях софинансирования в государственных программах и проектах. </a:t>
            </a:r>
          </a:p>
          <a:p>
            <a:pPr algn="just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Процесс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преобразования должен завершиться до конца 2015 года.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40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22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5463F-A716-46C8-950B-8A75D2D3497A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72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20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318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Напомню, что в связи с принятием 131-го Федерального Закона «Об общих принципах организации местного самоуправления» произошло существенное изменение финансово-экономических и политических принципов организации муниципальной власти.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проведения реформы местного самоуправления с 2006 года на территории произошло разделение на муниципальный район и 10 поселений,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в результате которого реализованы ключевые задачи Закона:</a:t>
            </a:r>
          </a:p>
          <a:p>
            <a:pPr marL="171450" marR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создана двухуровневая система местного самоуправления;</a:t>
            </a:r>
          </a:p>
          <a:p>
            <a:pPr marL="171450" marR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приближены органы власти к населению;</a:t>
            </a:r>
          </a:p>
          <a:p>
            <a:pPr marL="171450" marR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передан широкий круг полномочий поселениям.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44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6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 как показывает практика, органы местного самоуправления сельских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поселений не готовы к полноценной реализации федерального закона. Из 42 полномочий, поселениями осуществляется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только 18.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Основным барьером перехода к эффективной двухуровневой модели местного самоуправления в ряде случаев является нерациональная система административно-территориального устройства. Финансовые возможности вновь созданных муниципальных образований, а также их обеспеченность кадрами, инженерной и социальной инфраструктурой зачастую не принимались во внимание.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Существующая система управления с каждым годом всё более затратная и менее эффективная.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4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демографических и территориальных особенностей сельских поселений района показывает неравномерное распределение численности проживающего населения и объемов земельно-имущественных комплексов.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Сельские жители составляют 23 % населения Чайковского муниципального района. Несмотря на то, что сельское население незначительно увеличивается, численность населения трудоспособного возраста в большинстве сельских поселений уменьшается.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3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Большинство муниципальных образований Чайковского муниципального района являются дотационными. Доля дотации на выравнивание бюджетной обеспеченности в шести поселениях  превышает от 1,4 до 6,8 раз сумму собственных доходов.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Низкий уровень поступлений собственных доходов не позволяет семи поселениям из десяти выстраивать самостоятельную политику муниципального образования в части решения многих вопросов жизнеобеспечения населения. </a:t>
            </a:r>
          </a:p>
          <a:p>
            <a:pPr algn="just"/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в 2012 году из бюджета муниципального района были выделены средства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обеспечение доли местного бюджета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Фокинского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поселения на реконструкцию ГТС пруда Завод-Михайловский, что позволило привлечь значительные средства краевого и федерального уровня. 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В целях реализации инвестиционных проектов в Уральском,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Зипуновском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Альняшинском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сельских поселениях из бюджета муниципального района выделены средства на обеспечение доли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софинансирования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местного бюджета поселений по принципу: 25 процентов - средства поселения, 75 процентов – средства муниципального района.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Значительная доля расходов собственных средств бюджетов поселений идет на содержание органов местного самоуправления.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зависимости от соотношения доли расходов бюджетов поселений на содержание органов местного самоуправления к собственным доходам поселений  можно  их распределить  следующим образом: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 трех поселениях доля составила от 20 % до 28,5 %,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 двух  поселениях доля составила от 55 % до 97 %.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пять поселений (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Альняшинское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Ваньковское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Зипуновское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Марковское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Сосновское) не имеют достаточных собственных средств даже на содержание органов местного самоуправления. Доля расходов данных поселений на содержание аппарата управления превышает в 1,5-3 раза собственные доходы поселений.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29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настоящее время очевидна тенденция ослабления кадрового состава сельских поселений.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Большинство служащих имеют опыт работы на должностях муниципальной службы не более 10 лет.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40% муниципальных служащих сельских поселений имеют среднее специальное образование.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84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Подводя итоги текущего </a:t>
            </a:r>
            <a:r>
              <a:rPr lang="ru-RU" b="0" dirty="0" smtClean="0"/>
              <a:t>состояния дел можно выделить следующие основные проблемы существующей системы управления сельских территорий:</a:t>
            </a:r>
          </a:p>
          <a:p>
            <a:pPr marL="171450" indent="-171450">
              <a:buFontTx/>
              <a:buChar char="-"/>
            </a:pPr>
            <a:r>
              <a:rPr lang="ru-RU" b="0" dirty="0" smtClean="0">
                <a:latin typeface="Arial" pitchFamily="34" charset="0"/>
                <a:ea typeface="Times New Roman" pitchFamily="18" charset="0"/>
              </a:rPr>
              <a:t>наличие большого количества малонаселенных поселений;</a:t>
            </a:r>
          </a:p>
          <a:p>
            <a:pPr marL="171450" indent="-171450">
              <a:buFontTx/>
              <a:buChar char="-"/>
            </a:pPr>
            <a:r>
              <a:rPr lang="ru-RU" b="0" dirty="0" smtClean="0">
                <a:latin typeface="Arial" pitchFamily="34" charset="0"/>
                <a:ea typeface="Times New Roman" pitchFamily="18" charset="0"/>
              </a:rPr>
              <a:t>низкий уровень собственных доходов и значительные затраты на содержание органов местного самоуправления;</a:t>
            </a:r>
          </a:p>
          <a:p>
            <a:pPr marL="171450" indent="-171450">
              <a:buFontTx/>
              <a:buChar char="-"/>
            </a:pPr>
            <a:r>
              <a:rPr lang="ru-RU" b="0" dirty="0" smtClean="0">
                <a:latin typeface="Arial" pitchFamily="34" charset="0"/>
                <a:ea typeface="Times New Roman" pitchFamily="18" charset="0"/>
              </a:rPr>
              <a:t>дефицит квалифицированных специалистов.</a:t>
            </a:r>
          </a:p>
          <a:p>
            <a:pPr marL="171450" indent="-171450">
              <a:buFontTx/>
              <a:buChar char="-"/>
            </a:pPr>
            <a:endParaRPr lang="ru-RU" b="0" dirty="0" smtClean="0">
              <a:latin typeface="Arial" pitchFamily="34" charset="0"/>
              <a:ea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Font typeface="Wingdings" pitchFamily="2" charset="2"/>
              <a:buNone/>
            </a:pPr>
            <a:r>
              <a:rPr lang="ru-RU" b="0" dirty="0" smtClean="0">
                <a:latin typeface="Arial" pitchFamily="34" charset="0"/>
                <a:ea typeface="Times New Roman" pitchFamily="18" charset="0"/>
              </a:rPr>
              <a:t>Решение</a:t>
            </a:r>
            <a:r>
              <a:rPr lang="ru-RU" b="0" baseline="0" dirty="0" smtClean="0">
                <a:latin typeface="Arial" pitchFamily="34" charset="0"/>
                <a:ea typeface="Times New Roman" pitchFamily="18" charset="0"/>
              </a:rPr>
              <a:t> этих проблем мы видим в создании </a:t>
            </a:r>
            <a:r>
              <a:rPr lang="ru-RU" b="0" dirty="0" smtClean="0">
                <a:latin typeface="Arial" pitchFamily="34" charset="0"/>
                <a:ea typeface="Times New Roman" pitchFamily="18" charset="0"/>
              </a:rPr>
              <a:t>укрупненного муниципального образования путем изменения статуса Чайковского городского поселения на городской округ и вхождения сельских поселений в городской округ.</a:t>
            </a:r>
          </a:p>
          <a:p>
            <a:pPr marL="171450" indent="-171450">
              <a:buFontTx/>
              <a:buChar char="-"/>
            </a:pP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77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Преобразование направлено на достижение следующих целей: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Повышение уровня бюджетной обеспеченности полномочий сельских территорий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Ресурсное обеспечение полномочий сельских территорий, входящих в округ будет производится по единому нормативу, что позволит повысить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подушевое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обеспечение сельских территорий.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Снижение управленческих затрат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Оптимизация структуры аппарата управления (муниципального района, поселений)  в результате вхождения  сельских поселений в городской округ  позволит сократить  совокупные расходы на содержание аппарата управления. В основном это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произойдет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счет сокращения численности аппарата городского поселения и муниципального района. Высвободившиеся финансовые ресурсы будут направлены на решение вопросов местного значения сельских территорий (ремонт дорог, освещение, благоустройство и т.д.). Вхождение сельских поселений в городской округ приведет к незначительному сокращению совокупного числа муниципальных служащих в сельских территориях, в соответствии с переданными полномочиями в сельские территориальные управления.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Укрепление кадрового потенциала органов местного самоуправления сельских территорий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Вхождение поселений в городской округ создаст конкурентную среду при отборе кадров для работы в органах местного самоуправления, даст возможность главе Чайковского городского округа сформировать действительно дееспособную команду, которая будет не только решать текущие задачи, но и планировать перспективное развитие территории. Также это создаст лучшие условия для формирования управленческого резерва на местном уровне.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Упрощение структуры управления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Чайковском городском округе будет создано Управление по развитию территорий, в состав которого войдут сельские территориальные Управления. 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Формирование и развитие институтов гражданского общества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и развитие иных форм осуществления местного самоуправления на территории Чайковского городского округа (старосты и общественные советы) позволит решать первоочередные вопросы местного значения, в том числе вопросы благоустройства территорий. 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Повышение инвестиционной привлекательности сельских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Вхождение поселений в городской округ и централизация органов управления позволит оказывать муниципальные услуги по принципу «одного окна», тем самым снизить административные барьеры для прихода инвесторов на территорию.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Формирование программ развития территорий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поддержке Управления развития территорий должны быть разработаны муниципальные программы развития, которые позволят выстроить перспективное сконцентрированное развитие административных центров и прилегающих территорий вновь образованного Чайковского  городского округа. Территории, обладающие большим экономическим и человеческим потенциалом, при определенной ресурсной поддержке послужит формированию в них «точек роста» для дальнейшего ускорения социально-экономического развития территории.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85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Говоря о структуре Управления по развитию территорий, хочется отметить, что:</a:t>
            </a:r>
          </a:p>
          <a:p>
            <a:r>
              <a:rPr lang="ru-RU" dirty="0" smtClean="0"/>
              <a:t>Создание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территориальных органов местного самоуправления планируется на базе существующих территориях сельских поселений.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чем</a:t>
            </a:r>
            <a:r>
              <a:rPr lang="ru-RU" dirty="0" smtClean="0"/>
              <a:t> по просьбе жителей села </a:t>
            </a:r>
            <a:r>
              <a:rPr lang="ru-RU" dirty="0" err="1" smtClean="0"/>
              <a:t>Вассята</a:t>
            </a:r>
            <a:r>
              <a:rPr lang="ru-RU" dirty="0" smtClean="0"/>
              <a:t> предусмотрено</a:t>
            </a:r>
            <a:r>
              <a:rPr lang="ru-RU" baseline="0" dirty="0" smtClean="0"/>
              <a:t> создание отдельного </a:t>
            </a:r>
            <a:r>
              <a:rPr lang="ru-RU" baseline="0" dirty="0" err="1" smtClean="0"/>
              <a:t>Вассятского</a:t>
            </a:r>
            <a:r>
              <a:rPr lang="ru-RU" baseline="0" dirty="0" smtClean="0"/>
              <a:t> территориального управления.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F664-80CF-48D1-9B42-F211B1146C6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6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D6C2-DE39-4F28-8665-D9BF2B4DFC78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A595-4E43-4387-A36A-8BB22DBFB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6" descr="Схема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3075" y="0"/>
            <a:ext cx="35909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1357290" y="214313"/>
            <a:ext cx="51720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ahoma" pitchFamily="34" charset="0"/>
              </a:rPr>
              <a:t>Чайковский муниципальный район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42844" y="3033719"/>
            <a:ext cx="8286750" cy="218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КОНЦЕПЦИЯ</a:t>
            </a:r>
          </a:p>
          <a:p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р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еформирования территориальной организации местного самоуправления Чайковского муниципального района</a:t>
            </a:r>
            <a:endParaRPr lang="ru-RU" sz="36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838200" y="5470525"/>
            <a:ext cx="80200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ahoma" pitchFamily="34" charset="0"/>
              </a:rPr>
              <a:t>Докладчик: </a:t>
            </a:r>
            <a:r>
              <a:rPr lang="ru-RU" sz="2000" i="1" dirty="0" smtClean="0">
                <a:latin typeface="Tahoma" pitchFamily="34" charset="0"/>
              </a:rPr>
              <a:t>Востриков Юрий Геннадьевич, </a:t>
            </a:r>
          </a:p>
          <a:p>
            <a:pPr marL="1431925" algn="just"/>
            <a:r>
              <a:rPr lang="ru-RU" sz="2000" i="1" dirty="0" smtClean="0">
                <a:latin typeface="Tahoma" pitchFamily="34" charset="0"/>
              </a:rPr>
              <a:t>глава </a:t>
            </a:r>
            <a:r>
              <a:rPr lang="ru-RU" sz="2000" i="1" dirty="0">
                <a:latin typeface="Tahoma" pitchFamily="34" charset="0"/>
              </a:rPr>
              <a:t>муниципального района - </a:t>
            </a:r>
            <a:r>
              <a:rPr lang="ru-RU" sz="2000" i="1" dirty="0" smtClean="0">
                <a:latin typeface="Tahoma" pitchFamily="34" charset="0"/>
              </a:rPr>
              <a:t>глава </a:t>
            </a:r>
            <a:r>
              <a:rPr lang="ru-RU" sz="2000" i="1" dirty="0">
                <a:latin typeface="Tahoma" pitchFamily="34" charset="0"/>
              </a:rPr>
              <a:t>администрации Чайковского муниципального </a:t>
            </a:r>
            <a:r>
              <a:rPr lang="ru-RU" sz="2000" i="1" dirty="0" smtClean="0">
                <a:latin typeface="Tahoma" pitchFamily="34" charset="0"/>
              </a:rPr>
              <a:t>района.</a:t>
            </a:r>
            <a:endParaRPr lang="ru-RU" sz="2000" i="1" dirty="0">
              <a:latin typeface="Tahoma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142875"/>
            <a:ext cx="107156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144016" y="87015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Полномочия территориальных Управлений</a:t>
            </a: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79512" y="493504"/>
            <a:ext cx="878497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Обеспечение первичных мер пожарной безопасности в границах закрепленных за администрацией территориального управления;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Организация ритуальных услуг и содержание мест захоронения;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Организация благоустройства и озеленения территории населенных пунктов, входящих в состав территориального управления;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Организация сбора и вывоза бытовых отходов и мусора в места временного хранения;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Участие в присвоении наименований улицам, площадям и иным территориям проживания граждан на территории населенных пунктов, установление нумерации домов, организация освещения улиц и установки указателей с наименованиями улиц и номеров домов на территории населенных пунктов;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Выдача справок населению для получения социальных льгот;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Создание условий для обеспечения жителей данной территории услугами связи, общественного питания, торговли и бытового обслуживания;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Создание условий для массового отдыха жителей сельской территории и организация обустройства мест массового отдыха населения;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Формирование архивных фондов сельской территории;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Постановка на учет малоимущих граждан, проживающих на территории и нуждающихся в улучшении жилищных условий, содержание муниципального жилого фонда;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Создание условий для деятельности добровольных формирований населения по охране общественного порядка;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Совершение нотариальных действий в соответствии с законодательством.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Базовые минимальные социально-экономические принципы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преобразования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495" y="1268760"/>
            <a:ext cx="856895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b="1" dirty="0">
                <a:latin typeface="Arial" pitchFamily="34" charset="0"/>
                <a:cs typeface="Arial" pitchFamily="34" charset="0"/>
              </a:rPr>
              <a:t>1. Недопустимость отдаления власти от населения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latin typeface="Arial" pitchFamily="34" charset="0"/>
                <a:cs typeface="Arial" pitchFamily="34" charset="0"/>
              </a:rPr>
              <a:t>2. Недопустимость отчуждения имущества объединяемых поселений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latin typeface="Arial" pitchFamily="34" charset="0"/>
                <a:cs typeface="Arial" pitchFamily="34" charset="0"/>
              </a:rPr>
              <a:t>3. Недопустимость отчуждения финансовых средств объединяемых поселений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latin typeface="Arial" pitchFamily="34" charset="0"/>
                <a:cs typeface="Arial" pitchFamily="34" charset="0"/>
              </a:rPr>
              <a:t>4. Гарантии трудоустройства квалифицированных кадров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latin typeface="Arial" pitchFamily="34" charset="0"/>
                <a:cs typeface="Arial" pitchFamily="34" charset="0"/>
              </a:rPr>
              <a:t>5. Гарантии сохранения льгот для жителей сельских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территорий:</a:t>
            </a:r>
          </a:p>
          <a:p>
            <a:pPr marL="273050"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стаются все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меры социальной поддержки педагогическим работникам, проживающим и работающим в сельских населенных пунктах, рабочих поселках (поселках городского типа), по предоставлению компенсации расходов на оплату жилых помещений, отопления и освещения, в соответствии со ст. 47 Федерального закона от 29.12.2012 г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.;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marL="273050"/>
            <a:r>
              <a:rPr lang="ru-RU" i="1" dirty="0" smtClean="0">
                <a:latin typeface="Arial" pitchFamily="34" charset="0"/>
                <a:cs typeface="Arial" pitchFamily="34" charset="0"/>
              </a:rPr>
              <a:t>- сохраняются все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льготы по налогообложению, тарифам на услуги ЖКХ жителям сельской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местности.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188640"/>
            <a:ext cx="3708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Риски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преобразования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3520" y="764704"/>
            <a:ext cx="5470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В случае недостаточно четкой организации процесса управления в краткосрочном периоде во вновь образованном территориальном управлении могут возникнуть перебои с предоставлением необходимых муниципальных услуг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населению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1180202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Недовольство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 стороны местного населения. 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5940152" y="1180202"/>
            <a:ext cx="504056" cy="92333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949903"/>
            <a:ext cx="37521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Предупреждение рисков:</a:t>
            </a:r>
            <a:endParaRPr lang="ru-RU" sz="22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424932"/>
            <a:ext cx="8550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четкая организация работы по бесперебойному предоставлению необходимых услуг населению на местном уровне власти;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постоянный контроль со стороны Чайковского городского округа;</a:t>
            </a: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поддержка и развитие иных форм осуществления местного самоуправления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000270"/>
            <a:ext cx="8550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b="1" i="1" dirty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Переходный период не менее четырех месяцев с момента выражения мнения по вопросу преобразования до момента формирования органов местного самоуправления вновь образованного органа местного </a:t>
            </a:r>
            <a:r>
              <a:rPr lang="ru-RU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самоуправления.</a:t>
            </a:r>
            <a:endParaRPr lang="ru-RU" b="1" i="1" dirty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Ожидаемые результаты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преобразования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92696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Повышение уровня бюджетного обеспечения полномочий сельских территорий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Повышение эффективности и самостоятельности должностных лиц и территориальных органов местного самоуправления в решении вопросов местного значения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Решение кадровых проблем в территориальных органах местного самоуправления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Повышение оперативности и ответственности в принятии решений должностными лицами и территориальными органами местного самоуправления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Развитие наиболее эффективных форм местного самоуправления на уровне сельских территорий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Формирование положительного имиджа местного самоуправления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Повышение уровня социально-экономического развития вновь образованного муниципального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165304"/>
            <a:ext cx="8825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Сроки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реализации: </a:t>
            </a:r>
            <a:r>
              <a:rPr lang="ru-RU" sz="2000" b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Процесс должен завершиться до конца 2015г</a:t>
            </a:r>
            <a:r>
              <a:rPr lang="ru-RU" sz="2000" b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269" y="278092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Спасибо за внимание!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8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Бюджетная обеспеченность поселений Чайковского муниципального района на 2014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447800"/>
          <a:ext cx="781883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04448" y="249289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1,13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24624"/>
          <a:ext cx="8640954" cy="5574392"/>
        </p:xfrm>
        <a:graphic>
          <a:graphicData uri="http://schemas.openxmlformats.org/drawingml/2006/table">
            <a:tbl>
              <a:tblPr/>
              <a:tblGrid>
                <a:gridCol w="4896540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</a:tblGrid>
              <a:tr h="1368152">
                <a:tc>
                  <a:txBody>
                    <a:bodyPr/>
                    <a:lstStyle/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Наименования вопросов местного значения поселений и полномочий </a:t>
                      </a:r>
                    </a:p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(ст.14 и 17  131-ФЗ )</a:t>
                      </a:r>
                    </a:p>
                  </a:txBody>
                  <a:tcPr marL="5236" marR="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Альняшинское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е/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Большебукорское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Ваньковское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Зипуновское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Марковское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Ольховское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Сосновское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Уральское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Фокинское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1.Формирование, утверждение, исполнение бюджета поселения и контроль за исполнением данного бюджета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ЧП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2.Установление, изменение и отмена местных налогов и сборов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3.Владение, пользование и распоряжение имуществом, находящимся в муниципальной собственности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4.Организация в границах поселения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электро-тепло-газо-и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водоснабжения населения, водоотведения, снабжения населения топливом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5.Содержание и строительство автомобильных дорог общего пользования, мостов и иных транспортных инженерных сооружений в границах населенных пунктов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6.Обеспечение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7.Создание условий для предоставления транспортных услуг населению в организации транспортного обслуживания населения в границах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8.Участие в профилактике терроризма и экстремизма, а также в минимизации и ликвидации последствий проявлений терроризма и экстремизма в границах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9.Участие в предупреждении и ликвидации последствий чрезвычайных ситуаций в границах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6453336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750"/>
              </a:spcBef>
              <a:spcAft>
                <a:spcPts val="750"/>
              </a:spcAft>
            </a:pP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СП- исполняется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ЧП-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исполняется частично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МР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– передано в </a:t>
            </a:r>
            <a:r>
              <a:rPr lang="ru-RU" sz="1200" b="1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мун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район</a:t>
            </a:r>
            <a:endParaRPr lang="ru-RU" sz="1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4016" y="66110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Итоги реализации 131-ФЗ от 06.10.2003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г. ОМС сельских поселений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4" y="552048"/>
          <a:ext cx="8640954" cy="5940152"/>
        </p:xfrm>
        <a:graphic>
          <a:graphicData uri="http://schemas.openxmlformats.org/drawingml/2006/table">
            <a:tbl>
              <a:tblPr/>
              <a:tblGrid>
                <a:gridCol w="4896540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</a:tblGrid>
              <a:tr h="1368152">
                <a:tc>
                  <a:txBody>
                    <a:bodyPr/>
                    <a:lstStyle/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Наименования вопросов местного значения поселений и полномочий </a:t>
                      </a:r>
                    </a:p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(ст.14 и 17  131-ФЗ )</a:t>
                      </a:r>
                    </a:p>
                  </a:txBody>
                  <a:tcPr marL="5236" marR="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Альняшинское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е/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Большебукорское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Ваньковское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Зипуновское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Марковское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Ольховское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Сосновское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Уральское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Фокинское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10.Обеспечение первичных мер пожарной безопасности в границах населенных пунктов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11.Создание условий для обеспечения жителей поселения услугами связи, общественного питания, торговли и бытового обслуживания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12.Организация библиотечного обслуживания населения, комплектование и обеспечение сохранности библиотечных фондов библиотек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13.Создание условий для организации досуга и обеспечения жителей поселения услугами организаций культуры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14.Сохранение, использование и популяризация объектов культурного наследия (памятников истории и культуры), находящихся в собственности поселения, охрана объектов культурного наследия местного значения, расположенных на территории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15.Создание условий для развития местного традиционного народного художественного творчества, участие в сохранении, возрождении и развитии народных художественных промыслов в поселении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16.Обеспечение условий для развития на территории поселения физической культуры и массового спорта, организация проведения официальных физкультурно-оздоровительных и спортивных мероприятий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17.Создание условий для массового отдыха жителей поселения и организация обустройства мест массового отдыха населения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18.Формирование архивных фондов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19.Организация сбора и вывоз бытовых отходов и мусора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20.Организация благоустройства и озеленения территории поселения, использования и охраны городских лесов, расположенных в границах населенных пунктов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016" y="66110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Итоги реализации 131-ФЗ от 06.10.2003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г. ОМС сельских поселений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464369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750"/>
              </a:spcBef>
              <a:spcAft>
                <a:spcPts val="750"/>
              </a:spcAft>
            </a:pP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СП- исполняется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ЧП-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исполняется частично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МР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– передано в </a:t>
            </a:r>
            <a:r>
              <a:rPr lang="ru-RU" sz="1200" b="1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мун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район</a:t>
            </a:r>
            <a:endParaRPr lang="ru-RU" sz="1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4" y="439840"/>
          <a:ext cx="8640954" cy="5940152"/>
        </p:xfrm>
        <a:graphic>
          <a:graphicData uri="http://schemas.openxmlformats.org/drawingml/2006/table">
            <a:tbl>
              <a:tblPr/>
              <a:tblGrid>
                <a:gridCol w="4896540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</a:tblGrid>
              <a:tr h="1368152">
                <a:tc>
                  <a:txBody>
                    <a:bodyPr/>
                    <a:lstStyle/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Наименования вопросов местного значения поселений и полномочий </a:t>
                      </a:r>
                    </a:p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(ст.14 и 17  131-ФЗ )</a:t>
                      </a:r>
                    </a:p>
                  </a:txBody>
                  <a:tcPr marL="5236" marR="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Альняшинское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е/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Большебукорское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Ваньковское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Зипуновское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Марковское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Ольховское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Сосновское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Уральское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Фокинское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21.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Утверждение генеральных планов поселения, правил землепользования и застройки, выдача разрешений на строительство, разрешение на ввод объектов в эксплуатацию при осуществлении строительства,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реконструкции, капитального ремонта объектов капитального строительства, расположенных на территории поселения, резервирование земель и изъятие, в том числе путем выкупа, земельных участков в границах поселения для муниципальных нужд,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осуществление земельного контроля за использованием земель поселения 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22.Присвоение наименование улицам, площадям и иным территориям проживания граждан в населенных пунктах, установление нумерации домов, организация освещения улиц и установки указателей с наименованием улиц и номерами домов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23.Организация ритуальных услуг и содержание мест захоронения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24.Организация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25.Создание,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26.Осуществление мероприятий по обеспечению безопасности людей на водных объектах, охране их жизни и здоровья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27.Создание, развитие и обеспечение охраны лечебно-оздоровительных местностей и курортов местного значения на территории поселения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28.Содействие в развитии сельскохозяйственного производства, создание условий для развития малого и среднего предпринимательства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016" y="66110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Итоги реализации 131-ФЗ от 06.10.2003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г. ОМС сельских поселений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464369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750"/>
              </a:spcBef>
              <a:spcAft>
                <a:spcPts val="750"/>
              </a:spcAft>
            </a:pP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СП- исполняется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ЧП-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исполняется частично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МР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– передано в </a:t>
            </a:r>
            <a:r>
              <a:rPr lang="ru-RU" sz="1200" b="1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мун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район</a:t>
            </a:r>
            <a:endParaRPr lang="ru-RU" sz="1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4" y="557768"/>
          <a:ext cx="8640954" cy="5391512"/>
        </p:xfrm>
        <a:graphic>
          <a:graphicData uri="http://schemas.openxmlformats.org/drawingml/2006/table">
            <a:tbl>
              <a:tblPr/>
              <a:tblGrid>
                <a:gridCol w="4896540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</a:tblGrid>
              <a:tr h="1368152">
                <a:tc>
                  <a:txBody>
                    <a:bodyPr/>
                    <a:lstStyle/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Наименования вопросов местного значения поселений и полномочий </a:t>
                      </a:r>
                    </a:p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(ст.14 и 17  131-ФЗ )</a:t>
                      </a:r>
                    </a:p>
                  </a:txBody>
                  <a:tcPr marL="5236" marR="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Альняшинское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е/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Большебукорское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Ваньковское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Зипуновское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Марковское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Ольховское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Сосновское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Уральское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Фокинское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29.Организация и осуществление мероприятий по работе с детьми и молодежью в поселении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30.Осуществление в пределах, установленных водным законодательством РФ, полномочий собственника водных объектов, информирование населения ограничениях их использования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31.Создание условий для деятельности добровольных формирований населения по охране общественного порядка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32.Оказание поддержки социально ориентированным некоммерческим организациям в пределах полномочий, установленных ст.31.1. и 31.3 ФЗ от 12.01.1996 № 7-ФЗ «О некоммерческих организациях»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33.Принятие устава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образования и внесение в него изменений и дополнений, издание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правовых актов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34.Установление официальных символов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образований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35.Создание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предприятий и учреждений, финансирование муниципальных учреждений, формирование и размещение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заказа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36.Установление тарифов на услуги, предоставляемые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мун.предприятиями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учреждениями, если иное не предусмотрено федеральными законами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37.Организационное и материально-техническое обеспечение подготовки и проведение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выборов, местного референдума, голосования по отзыву депутата, голосования по вопросам изменения границ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образования, преобразования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мун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образования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СП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016" y="66110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Итоги реализации 131-ФЗ от 06.10.2003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г. ОМС сельских поселений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525344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750"/>
              </a:spcBef>
              <a:spcAft>
                <a:spcPts val="750"/>
              </a:spcAft>
            </a:pP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СП- исполняется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ЧП-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исполняется частично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МР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– передано в </a:t>
            </a:r>
            <a:r>
              <a:rPr lang="ru-RU" sz="1200" b="1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мун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район</a:t>
            </a:r>
            <a:endParaRPr lang="ru-RU" sz="1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36" t="23701" r="35289" b="18181"/>
          <a:stretch/>
        </p:blipFill>
        <p:spPr bwMode="auto">
          <a:xfrm>
            <a:off x="5292080" y="2348880"/>
            <a:ext cx="3327710" cy="355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1280" y="1666250"/>
            <a:ext cx="4609238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358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переход к единым основам организации местного самоуправления в России;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358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создание двухуровневой системы местного самоуправления;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587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приближение органов власти к населению;</a:t>
            </a:r>
          </a:p>
          <a:p>
            <a:pPr lvl="0" algn="just"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передача поселениям широкого круга полномочий;</a:t>
            </a:r>
            <a:endParaRPr lang="ru-RU" b="1" dirty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четкое закрепление расходных обязательств и доходных источников за каждым уровнем местного самоуправления.</a:t>
            </a:r>
            <a:endParaRPr lang="ru-RU" b="1" dirty="0">
              <a:solidFill>
                <a:prstClr val="black"/>
              </a:solidFill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35877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Ключевые задачи Федерального Закона 131-ФЗ «Об общих принципах организации местного самоуправления в РФ»: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5834087"/>
            <a:ext cx="8496944" cy="763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79331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E00C0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состав Чайковского муниципального района с 1 января 2006 г. входят </a:t>
            </a:r>
            <a:endParaRPr lang="ru-RU" sz="1600" b="1" i="1" dirty="0" smtClean="0">
              <a:solidFill>
                <a:srgbClr val="0E00C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1 </a:t>
            </a:r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городское поселение и 9 </a:t>
            </a:r>
            <a:r>
              <a:rPr lang="ru-RU" sz="16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сельских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0E0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71456" y="1628800"/>
            <a:ext cx="383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Структура Чайковского муниципального </a:t>
            </a:r>
            <a:r>
              <a:rPr lang="ru-RU" sz="1600" b="1" dirty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4" y="439840"/>
          <a:ext cx="8640954" cy="5940152"/>
        </p:xfrm>
        <a:graphic>
          <a:graphicData uri="http://schemas.openxmlformats.org/drawingml/2006/table">
            <a:tbl>
              <a:tblPr/>
              <a:tblGrid>
                <a:gridCol w="4896540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  <a:gridCol w="416046"/>
              </a:tblGrid>
              <a:tr h="1368152">
                <a:tc>
                  <a:txBody>
                    <a:bodyPr/>
                    <a:lstStyle/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Наименования вопросов местного значения поселений и полномочий </a:t>
                      </a:r>
                    </a:p>
                    <a:p>
                      <a:pPr marL="0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(ст.14 и 17  131-ФЗ )</a:t>
                      </a:r>
                    </a:p>
                  </a:txBody>
                  <a:tcPr marL="5236" marR="5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Альняшинское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е/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Большебукорское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Ваньковское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Зипуновское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Марковское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Ольховское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Сосновское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Уральское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75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Фокинское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38.Принятие и организация выполнения планов и программ комплексного социально-экономического развития муниципального образования, а также организация сбора статистических показателей, характеризующих состояние экономики и социальной сферы муниципального образования и предоставление указанных данных органам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гос.власти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39.Учреждение печатного средства массовой информации для опубликования муниципальных правовых актов, обсуждения проектов муниципальных правовых актов по вопросам местного значения, доведения до сведения жителей муниципального образования официальной информации о социально-экономическом и культурном развитии муниципального образования, о развитии его общественной инфраструктуры и иной официальной информации 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40.Осуществление международных и внешнеэкономических связей в соответствии с федеральными законами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41.Организация подготовки, переподготовки и повышения квалификации выборных должностных лиц местного самоуправления, членов выборных органов местного самоуправления, депутатов представительных органов муниципальных образований, а также профессиональной подготовки, переподготовки и повышения квалификации муниципальных служащих и работников муниципальных учреждений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42.Утверждение и реализация муниципальных программ в области энергосбережения и повышения энергетической эффективности, организация проведения энергетического обследования многоквартирных домов, помещения в которых составляют муниципальный жилищный фонд в границах муниципального образования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236" marR="5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4016" y="66110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Итоги реализации 131-ФЗ от 06.10.2003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г. ОМС сельских поселений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525344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750"/>
              </a:spcBef>
              <a:spcAft>
                <a:spcPts val="750"/>
              </a:spcAft>
            </a:pP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СП- исполняется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ЧП-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исполняется частично 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сел. поселением, МР </a:t>
            </a:r>
            <a:r>
              <a:rPr lang="ru-RU" sz="12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– передано в </a:t>
            </a:r>
            <a:r>
              <a:rPr lang="ru-RU" sz="1200" b="1" i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мун</a:t>
            </a:r>
            <a:r>
              <a:rPr lang="ru-RU" sz="12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. район</a:t>
            </a:r>
            <a:endParaRPr lang="ru-RU" sz="1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262931"/>
            <a:ext cx="822243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Всего на исполнении </a:t>
            </a:r>
          </a:p>
          <a:p>
            <a:pPr lvl="0" algn="just"/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у сельских поселений </a:t>
            </a:r>
          </a:p>
          <a:p>
            <a:pPr lvl="0" algn="just"/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в соответствии со ст. 14, 17 </a:t>
            </a:r>
          </a:p>
          <a:p>
            <a:pPr lvl="0" algn="just"/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Федерального закона 131-ФЗ </a:t>
            </a:r>
          </a:p>
          <a:p>
            <a:pPr lvl="0" algn="just"/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от 06.10.2003 г. 		            	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42 полномочия</a:t>
            </a:r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algn="just"/>
            <a:endParaRPr lang="ru-RU" sz="2200" b="1" i="1" dirty="0">
              <a:solidFill>
                <a:srgbClr val="0E00C0"/>
              </a:solidFill>
              <a:latin typeface="Arial" pitchFamily="34" charset="0"/>
              <a:ea typeface="Times New Roman" pitchFamily="18" charset="0"/>
            </a:endParaRPr>
          </a:p>
          <a:p>
            <a:pPr lvl="0" algn="just"/>
            <a:r>
              <a:rPr lang="ru-RU" sz="2200" b="1" i="1" dirty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з них исполняется 	            	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18 полномочий</a:t>
            </a:r>
            <a:r>
              <a:rPr lang="ru-RU" sz="2200" b="1" i="1" dirty="0" smtClean="0">
                <a:solidFill>
                  <a:srgbClr val="0E00C0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2200" b="1" i="1" dirty="0" smtClean="0">
              <a:solidFill>
                <a:srgbClr val="0E00C0"/>
              </a:solidFill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1430" y="574526"/>
            <a:ext cx="8820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Итоги реализации 131-ФЗ от 06.10.2003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г. ОМС сельских поселений по состоянию на 01.03.2014 г.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496" y="45785"/>
            <a:ext cx="90730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Демографические особенности муниципальных образований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15008" y="476672"/>
          <a:ext cx="892899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51520" y="4333106"/>
          <a:ext cx="8748464" cy="252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3861048"/>
            <a:ext cx="8676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Количество населения, постоянно проживающего на территории сельских поселений района на 01.01.2014 г. – 23441 чел. Это 23 % населения Чайковского муниципального района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5229200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-156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5301208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-80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47256" y="5301208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+226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9872" y="5373216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+20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515719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+1462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27576" y="5157192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-387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5301208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-61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6296" y="5445224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-75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72400" y="4725144"/>
            <a:ext cx="46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-673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496" y="-4737"/>
            <a:ext cx="907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Уровень бюджетной обеспеченности сельских поселений Чайковского муниципального района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7524" y="764704"/>
            <a:ext cx="8820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Сравнение объемов дотации </a:t>
            </a:r>
            <a:r>
              <a:rPr lang="ru-RU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выравнивание бюджетной </a:t>
            </a:r>
            <a:r>
              <a:rPr lang="ru-RU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обеспеченности, </a:t>
            </a:r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налоговых и неналоговых (собственных доходов) бюджетов поселений с их расходами на содержание органов местного самоуправления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6014" y="2188021"/>
            <a:ext cx="5670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1400" dirty="0" err="1">
                <a:latin typeface="Arial" pitchFamily="34" charset="0"/>
                <a:cs typeface="Arial" pitchFamily="34" charset="0"/>
              </a:rPr>
              <a:t>Альняшинское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Ваньковское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Зипуновское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Марковское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Сосновское с/п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не имеют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собственных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средств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содержание органов местного самоуправления.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indent="36195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Доля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расходов данных поселений на содержание аппарата управления превышает в 1,5-3 раза собственные доходы поселений.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14064"/>
              </p:ext>
            </p:extLst>
          </p:nvPr>
        </p:nvGraphicFramePr>
        <p:xfrm>
          <a:off x="35496" y="1965033"/>
          <a:ext cx="8928992" cy="4765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6632"/>
            <a:ext cx="74168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Кадровая обеспеченность сельских поселений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1992" y="76470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Всего в </a:t>
            </a:r>
            <a:r>
              <a:rPr lang="ru-RU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ОМС сельских поселений </a:t>
            </a:r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работает </a:t>
            </a:r>
            <a:endParaRPr lang="ru-RU" b="1" i="1" dirty="0" smtClean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62 </a:t>
            </a:r>
            <a:r>
              <a:rPr lang="ru-RU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муниципальных служащих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89861"/>
              </p:ext>
            </p:extLst>
          </p:nvPr>
        </p:nvGraphicFramePr>
        <p:xfrm>
          <a:off x="1835696" y="1484784"/>
          <a:ext cx="5797252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 rot="16200000">
            <a:off x="5989759" y="2988929"/>
            <a:ext cx="488008" cy="266429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04769" y="4509122"/>
            <a:ext cx="8274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52 %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61400" y="5154564"/>
            <a:ext cx="577895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Доля муниципальных служащих сельских </a:t>
            </a:r>
            <a:r>
              <a:rPr lang="ru-RU" sz="1600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поселений, </a:t>
            </a:r>
          </a:p>
          <a:p>
            <a:pPr algn="just"/>
            <a:r>
              <a:rPr lang="ru-RU" sz="1600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имеющих </a:t>
            </a:r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высшее </a:t>
            </a:r>
            <a:r>
              <a:rPr lang="ru-RU" sz="1600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образование - </a:t>
            </a:r>
            <a:r>
              <a:rPr lang="ru-RU" sz="2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0%.</a:t>
            </a:r>
            <a:endParaRPr lang="ru-RU" sz="2200" b="1" i="1" dirty="0" smtClean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i="1" dirty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Доля муниципальных служащих сельских поселений, </a:t>
            </a:r>
            <a:endParaRPr lang="ru-RU" sz="1600" b="1" i="1" dirty="0" smtClean="0">
              <a:solidFill>
                <a:srgbClr val="0E0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i="1" dirty="0" smtClean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имеющих </a:t>
            </a:r>
            <a:r>
              <a:rPr lang="ru-RU" sz="1600" b="1" i="1" dirty="0">
                <a:solidFill>
                  <a:srgbClr val="0E00C0"/>
                </a:solidFill>
                <a:latin typeface="Arial" pitchFamily="34" charset="0"/>
                <a:cs typeface="Arial" pitchFamily="34" charset="0"/>
              </a:rPr>
              <a:t>среднее специальное образование -  </a:t>
            </a:r>
            <a:r>
              <a:rPr lang="ru-RU" sz="2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892836"/>
            <a:ext cx="8648125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 демографические особенности муниципальных образований (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наличие большого количества 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малонаселенных 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поселений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 уровень бюджетной обеспеченности муниципальных образований (преимущественно низкий уровень собственных доходов и значительные затраты на содержание органов местного самоуправления);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 кадровая обеспеченность муниципальных образований (дефицит специалистов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);</a:t>
            </a:r>
          </a:p>
          <a:p>
            <a:pPr algn="just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Ø"/>
              <a:tabLst>
                <a:tab pos="539750" algn="l"/>
              </a:tabLs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 органы 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местного самоуправления 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сельских поселений не 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готовы к полноценной реализации Федерального закона 131-ФЗ от 06.10.2003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7883" y="156641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Проблемы существующей системы управления сельских поселений района: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4067944" y="3573016"/>
            <a:ext cx="648072" cy="1656184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229200"/>
            <a:ext cx="86481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формирование укрупненного муниципального образования путем изменения 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статуса Чайковского 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городского поселения 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на городской 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округ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;</a:t>
            </a:r>
            <a:endParaRPr lang="ru-RU" b="1" dirty="0" smtClean="0">
              <a:latin typeface="Arial" pitchFamily="34" charset="0"/>
              <a:ea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вхождение 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сельских поселений в городской 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округ.</a:t>
            </a:r>
            <a:endParaRPr lang="ru-RU" b="1" dirty="0">
              <a:latin typeface="Arial" pitchFamily="34" charset="0"/>
              <a:ea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Ø"/>
            </a:pPr>
            <a:endParaRPr lang="ru-RU" b="1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7028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Решение проблемы: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352400"/>
            <a:ext cx="3583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Цели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преобразования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97907"/>
            <a:ext cx="864096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Повышение уровня бюджетной обеспеченности полномочий сельских территорий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Снижение управленческих затрат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Укрепление кадрового потенциала органов местного самоуправления сельских территорий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Упрощение структуры управления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5. Формирование и развитие институтов гражданского общества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6. Повышение инвестиционной привлекательности сельских территорий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7. Формирование программ развития территорий</a:t>
            </a:r>
          </a:p>
        </p:txBody>
      </p:sp>
    </p:spTree>
    <p:extLst>
      <p:ext uri="{BB962C8B-B14F-4D97-AF65-F5344CB8AC3E}">
        <p14:creationId xmlns:p14="http://schemas.microsoft.com/office/powerpoint/2010/main" val="6294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825302" y="1060877"/>
            <a:ext cx="3429000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Заместитель главы Чайковского городского округа – начальник Управления по развитию территорий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088880" y="2704783"/>
            <a:ext cx="1803600" cy="56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Централизованная бухгалтерия Управления по развитию территорий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084341" y="3640887"/>
            <a:ext cx="1804739" cy="5608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Отдел по работе с территориями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7074816" y="4576991"/>
            <a:ext cx="1814264" cy="5608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Отдел муниципального территориального развития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306064" y="2683352"/>
            <a:ext cx="437827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Альняшинское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882128" y="2683352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Большебукорское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1458192" y="2684939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Ваньковское территориальное управление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610320" y="2704783"/>
            <a:ext cx="437827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Зипуновсое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186384" y="2706867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Марковское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территориальн</a:t>
            </a:r>
            <a:r>
              <a:rPr lang="ru-RU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ое управление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805425" y="2706867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Ольховское  территориальное управление</a:t>
            </a: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453497" y="2706371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Сосновское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058592" y="2706371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Уральское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699512" y="2704783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Фокинское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 flipV="1">
            <a:off x="522088" y="2168950"/>
            <a:ext cx="612068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AutoShape 30"/>
          <p:cNvSpPr>
            <a:spLocks noChangeShapeType="1"/>
          </p:cNvSpPr>
          <p:nvPr/>
        </p:nvSpPr>
        <p:spPr bwMode="auto">
          <a:xfrm>
            <a:off x="522088" y="2208689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AutoShape 29"/>
          <p:cNvSpPr>
            <a:spLocks noChangeShapeType="1"/>
          </p:cNvSpPr>
          <p:nvPr/>
        </p:nvSpPr>
        <p:spPr bwMode="auto">
          <a:xfrm>
            <a:off x="1098152" y="2208689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>
            <a:off x="2250280" y="2213154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>
            <a:off x="2826344" y="2213154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AutoShape 31"/>
          <p:cNvSpPr>
            <a:spLocks noChangeShapeType="1"/>
          </p:cNvSpPr>
          <p:nvPr/>
        </p:nvSpPr>
        <p:spPr bwMode="auto">
          <a:xfrm rot="5400000">
            <a:off x="1914845" y="1290272"/>
            <a:ext cx="885850" cy="935062"/>
          </a:xfrm>
          <a:prstGeom prst="bentConnector3">
            <a:avLst>
              <a:gd name="adj1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AutoShape 21"/>
          <p:cNvSpPr>
            <a:spLocks noChangeShapeType="1"/>
          </p:cNvSpPr>
          <p:nvPr/>
        </p:nvSpPr>
        <p:spPr bwMode="auto">
          <a:xfrm>
            <a:off x="6606816" y="2992815"/>
            <a:ext cx="468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34256" y="2684666"/>
            <a:ext cx="439200" cy="2419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Вассятское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территориальное управление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44016" y="87015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Схема структуры Управления по развитию территорий</a:t>
            </a:r>
          </a:p>
        </p:txBody>
      </p:sp>
      <p:sp>
        <p:nvSpPr>
          <p:cNvPr id="41" name="AutoShape 29"/>
          <p:cNvSpPr>
            <a:spLocks noChangeShapeType="1"/>
          </p:cNvSpPr>
          <p:nvPr/>
        </p:nvSpPr>
        <p:spPr bwMode="auto">
          <a:xfrm>
            <a:off x="1674216" y="2200727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8"/>
          <p:cNvSpPr>
            <a:spLocks noChangeShapeType="1"/>
          </p:cNvSpPr>
          <p:nvPr/>
        </p:nvSpPr>
        <p:spPr bwMode="auto">
          <a:xfrm>
            <a:off x="3402408" y="2200727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8"/>
          <p:cNvSpPr>
            <a:spLocks noChangeShapeType="1"/>
          </p:cNvSpPr>
          <p:nvPr/>
        </p:nvSpPr>
        <p:spPr bwMode="auto">
          <a:xfrm>
            <a:off x="4050480" y="2200727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8"/>
          <p:cNvSpPr>
            <a:spLocks noChangeShapeType="1"/>
          </p:cNvSpPr>
          <p:nvPr/>
        </p:nvSpPr>
        <p:spPr bwMode="auto">
          <a:xfrm>
            <a:off x="4698552" y="2200727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8"/>
          <p:cNvSpPr>
            <a:spLocks noChangeShapeType="1"/>
          </p:cNvSpPr>
          <p:nvPr/>
        </p:nvSpPr>
        <p:spPr bwMode="auto">
          <a:xfrm>
            <a:off x="5274616" y="2200727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8"/>
          <p:cNvSpPr>
            <a:spLocks noChangeShapeType="1"/>
          </p:cNvSpPr>
          <p:nvPr/>
        </p:nvSpPr>
        <p:spPr bwMode="auto">
          <a:xfrm>
            <a:off x="5922688" y="2200727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0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Соединительная линия уступом 51"/>
          <p:cNvCxnSpPr>
            <a:stCxn id="2080" idx="3"/>
            <a:endCxn id="2071" idx="1"/>
          </p:cNvCxnSpPr>
          <p:nvPr/>
        </p:nvCxnSpPr>
        <p:spPr>
          <a:xfrm>
            <a:off x="6254302" y="1437115"/>
            <a:ext cx="820514" cy="3420293"/>
          </a:xfrm>
          <a:prstGeom prst="bentConnector3">
            <a:avLst>
              <a:gd name="adj1" fmla="val 4352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2059" idx="3"/>
          </p:cNvCxnSpPr>
          <p:nvPr/>
        </p:nvCxnSpPr>
        <p:spPr>
          <a:xfrm>
            <a:off x="6138712" y="3914768"/>
            <a:ext cx="936104" cy="1415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3835</Words>
  <Application>Microsoft Office PowerPoint</Application>
  <PresentationFormat>Экран (4:3)</PresentationFormat>
  <Paragraphs>776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Бюджетная обеспеченность поселений Чайковского муниципального района на 2014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Администрация Чайковского муниципального района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Оглезнева</dc:creator>
  <cp:lastModifiedBy>Презентационный ноутбук</cp:lastModifiedBy>
  <cp:revision>117</cp:revision>
  <dcterms:created xsi:type="dcterms:W3CDTF">2014-03-24T11:14:22Z</dcterms:created>
  <dcterms:modified xsi:type="dcterms:W3CDTF">2014-03-27T10:17:16Z</dcterms:modified>
</cp:coreProperties>
</file>