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86" r:id="rId3"/>
    <p:sldId id="260" r:id="rId4"/>
    <p:sldId id="304" r:id="rId5"/>
    <p:sldId id="290" r:id="rId6"/>
    <p:sldId id="298" r:id="rId7"/>
    <p:sldId id="310" r:id="rId8"/>
    <p:sldId id="267" r:id="rId9"/>
    <p:sldId id="311" r:id="rId10"/>
    <p:sldId id="263" r:id="rId11"/>
    <p:sldId id="279" r:id="rId12"/>
    <p:sldId id="293" r:id="rId13"/>
    <p:sldId id="277" r:id="rId14"/>
    <p:sldId id="269" r:id="rId15"/>
    <p:sldId id="270" r:id="rId16"/>
    <p:sldId id="271" r:id="rId17"/>
    <p:sldId id="274" r:id="rId18"/>
    <p:sldId id="275" r:id="rId19"/>
    <p:sldId id="276" r:id="rId20"/>
    <p:sldId id="308" r:id="rId21"/>
    <p:sldId id="307" r:id="rId22"/>
    <p:sldId id="309" r:id="rId23"/>
    <p:sldId id="306" r:id="rId24"/>
    <p:sldId id="299" r:id="rId25"/>
    <p:sldId id="303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66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7747" autoAdjust="0"/>
    <p:restoredTop sz="59488" autoAdjust="0"/>
  </p:normalViewPr>
  <p:slideViewPr>
    <p:cSldViewPr>
      <p:cViewPr varScale="1">
        <p:scale>
          <a:sx n="58" d="100"/>
          <a:sy n="58" d="100"/>
        </p:scale>
        <p:origin x="-1230" y="-96"/>
      </p:cViewPr>
      <p:guideLst>
        <p:guide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400"/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19616310439486076"/>
          <c:y val="0.23241042749906879"/>
          <c:w val="0.5165783682088535"/>
          <c:h val="0.534915795638054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Возрастная структура населения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FF00"/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1200" b="1" i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моложе трудоспособного</c:v>
                </c:pt>
                <c:pt idx="1">
                  <c:v>трудоспособное</c:v>
                </c:pt>
                <c:pt idx="2">
                  <c:v>старше трудоспособного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19660</c:v>
                </c:pt>
                <c:pt idx="1">
                  <c:v>60993</c:v>
                </c:pt>
                <c:pt idx="2">
                  <c:v>23765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7.099751265352279E-2"/>
          <c:y val="0.81896967223296835"/>
          <c:w val="0.78380758203670142"/>
          <c:h val="0.18103032776703207"/>
        </c:manualLayout>
      </c:layout>
    </c:legend>
    <c:plotVisOnly val="1"/>
  </c:chart>
  <c:spPr>
    <a:noFill/>
    <a:ln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180"/>
      <c:perspective val="30"/>
    </c:view3D>
    <c:plotArea>
      <c:layout>
        <c:manualLayout>
          <c:layoutTarget val="inner"/>
          <c:xMode val="edge"/>
          <c:yMode val="edge"/>
          <c:x val="0.21995753557555225"/>
          <c:y val="9.4822634927341123E-2"/>
          <c:w val="0.50103293671785576"/>
          <c:h val="0.758405018490010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  <a:ln w="28586"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chemeClr val="accent6">
                  <a:lumMod val="20000"/>
                  <a:lumOff val="80000"/>
                </a:schemeClr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.18715421458768045"/>
                  <c:y val="0.11661830326468475"/>
                </c:manualLayout>
              </c:layout>
              <c:tx>
                <c:rich>
                  <a:bodyPr/>
                  <a:lstStyle/>
                  <a:p>
                    <a:r>
                      <a:rPr lang="ru-RU" sz="1701" dirty="0" smtClean="0"/>
                      <a:t>4</a:t>
                    </a:r>
                    <a:r>
                      <a:rPr lang="ru-RU" dirty="0" smtClean="0"/>
                      <a:t>3,0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</c:dLbl>
            <c:dLbl>
              <c:idx val="4"/>
              <c:layout>
                <c:manualLayout>
                  <c:x val="0.12275163958564379"/>
                  <c:y val="-0.13540439951116601"/>
                </c:manualLayout>
              </c:layout>
              <c:dLblPos val="bestFit"/>
              <c:showPercent val="1"/>
            </c:dLbl>
            <c:dLbl>
              <c:idx val="5"/>
              <c:layout>
                <c:manualLayout>
                  <c:x val="9.7408886299088004E-2"/>
                  <c:y val="-3.2622565746663092E-2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701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бюджетная сфера</c:v>
                </c:pt>
                <c:pt idx="1">
                  <c:v>крупные и средние предприятия</c:v>
                </c:pt>
                <c:pt idx="2">
                  <c:v>малые предприятия и ИП</c:v>
                </c:pt>
                <c:pt idx="3">
                  <c:v>прочие работающие (вахты, по договору)</c:v>
                </c:pt>
                <c:pt idx="4">
                  <c:v>безработные</c:v>
                </c:pt>
                <c:pt idx="5">
                  <c:v>неработающие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6.734</c:v>
                </c:pt>
                <c:pt idx="1">
                  <c:v>16.913</c:v>
                </c:pt>
                <c:pt idx="2">
                  <c:v>18.628999999999987</c:v>
                </c:pt>
                <c:pt idx="3">
                  <c:v>9</c:v>
                </c:pt>
                <c:pt idx="4">
                  <c:v>0.5</c:v>
                </c:pt>
                <c:pt idx="5">
                  <c:v>3.3</c:v>
                </c:pt>
              </c:numCache>
            </c:numRef>
          </c:val>
        </c:ser>
        <c:dLbls>
          <c:showVal val="1"/>
        </c:dLbls>
      </c:pie3DChart>
      <c:spPr>
        <a:noFill/>
        <a:ln w="25410">
          <a:noFill/>
        </a:ln>
      </c:spPr>
    </c:plotArea>
    <c:plotVisOnly val="1"/>
    <c:dispBlanksAs val="zero"/>
  </c:chart>
  <c:txPr>
    <a:bodyPr/>
    <a:lstStyle/>
    <a:p>
      <a:pPr>
        <a:defRPr sz="1801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2.4937569564772985E-2"/>
          <c:y val="2.9686428478456411E-2"/>
          <c:w val="0.93458420821697752"/>
          <c:h val="0.77162372971576321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9999FF"/>
            </a:solidFill>
            <a:ln w="8305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8.0327427606222707E-3"/>
                  <c:y val="-3.1735324378312002E-2"/>
                </c:manualLayout>
              </c:layout>
              <c:numFmt formatCode="#,##0" sourceLinked="0"/>
              <c:spPr>
                <a:solidFill>
                  <a:schemeClr val="bg1"/>
                </a:solidFill>
                <a:ln w="16608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7.3464636045290936E-3"/>
                  <c:y val="-5.3433506529981814E-2"/>
                </c:manualLayout>
              </c:layout>
              <c:numFmt formatCode="#,##0" sourceLinked="0"/>
              <c:spPr>
                <a:solidFill>
                  <a:schemeClr val="bg1"/>
                </a:solidFill>
                <a:ln w="16608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7.9097272502371592E-3"/>
                  <c:y val="-3.9173442161585886E-2"/>
                </c:manualLayout>
              </c:layout>
              <c:numFmt formatCode="#,##0" sourceLinked="0"/>
              <c:spPr>
                <a:solidFill>
                  <a:schemeClr val="bg1"/>
                </a:solidFill>
                <a:ln w="16608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9.2012200417549688E-3"/>
                  <c:y val="-2.2954168326507686E-2"/>
                </c:manualLayout>
              </c:layout>
              <c:numFmt formatCode="#,##0" sourceLinked="0"/>
              <c:spPr>
                <a:solidFill>
                  <a:schemeClr val="bg1"/>
                </a:solidFill>
                <a:ln w="16608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7.1995252621704304E-3"/>
                  <c:y val="-3.6397089379214681E-2"/>
                </c:manualLayout>
              </c:layout>
              <c:numFmt formatCode="#,##0" sourceLinked="0"/>
              <c:spPr>
                <a:solidFill>
                  <a:schemeClr val="bg1"/>
                </a:solidFill>
                <a:ln w="16608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Val val="1"/>
            </c:dLbl>
            <c:dLbl>
              <c:idx val="5"/>
              <c:layout>
                <c:manualLayout>
                  <c:x val="8.6394303146045594E-3"/>
                  <c:y val="-3.6397089379214681E-2"/>
                </c:manualLayout>
              </c:layout>
              <c:numFmt formatCode="#,##0" sourceLinked="0"/>
              <c:spPr>
                <a:solidFill>
                  <a:schemeClr val="bg1"/>
                </a:solidFill>
                <a:ln w="16608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Val val="1"/>
            </c:dLbl>
            <c:dLbl>
              <c:idx val="6"/>
              <c:layout>
                <c:manualLayout>
                  <c:x val="8.6394303146045594E-3"/>
                  <c:y val="-1.8198544689607406E-2"/>
                </c:manualLayout>
              </c:layout>
              <c:numFmt formatCode="#,##0" sourceLinked="0"/>
              <c:spPr>
                <a:solidFill>
                  <a:schemeClr val="bg1"/>
                </a:solidFill>
                <a:ln w="16608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Val val="1"/>
            </c:dLbl>
            <c:numFmt formatCode="#,##0" sourceLinked="0"/>
            <c:spPr>
              <a:solidFill>
                <a:schemeClr val="bg1"/>
              </a:solidFill>
              <a:ln w="16608">
                <a:noFill/>
              </a:ln>
            </c:spPr>
            <c:showVal val="1"/>
          </c:dLbls>
          <c:cat>
            <c:numRef>
              <c:f>Sheet1!$A$1:$I$1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Sheet1!$A$2:$I$2</c:f>
              <c:numCache>
                <c:formatCode>General</c:formatCode>
                <c:ptCount val="6"/>
                <c:pt idx="0">
                  <c:v>2812.8</c:v>
                </c:pt>
                <c:pt idx="1">
                  <c:v>2908.4</c:v>
                </c:pt>
                <c:pt idx="2">
                  <c:v>4019.9</c:v>
                </c:pt>
                <c:pt idx="3">
                  <c:v>6144</c:v>
                </c:pt>
                <c:pt idx="4">
                  <c:v>11026.8</c:v>
                </c:pt>
                <c:pt idx="5">
                  <c:v>12859.3</c:v>
                </c:pt>
              </c:numCache>
            </c:numRef>
          </c:val>
        </c:ser>
        <c:axId val="105596032"/>
        <c:axId val="105597568"/>
      </c:barChart>
      <c:catAx>
        <c:axId val="105596032"/>
        <c:scaling>
          <c:orientation val="minMax"/>
        </c:scaling>
        <c:axPos val="b"/>
        <c:numFmt formatCode="General" sourceLinked="1"/>
        <c:tickLblPos val="low"/>
        <c:spPr>
          <a:ln w="207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05597568"/>
        <c:crosses val="autoZero"/>
        <c:auto val="1"/>
        <c:lblAlgn val="ctr"/>
        <c:lblOffset val="100"/>
        <c:tickLblSkip val="1"/>
        <c:tickMarkSkip val="1"/>
      </c:catAx>
      <c:valAx>
        <c:axId val="105597568"/>
        <c:scaling>
          <c:orientation val="minMax"/>
        </c:scaling>
        <c:delete val="1"/>
        <c:axPos val="l"/>
        <c:numFmt formatCode="General" sourceLinked="1"/>
        <c:tickLblPos val="none"/>
        <c:crossAx val="105596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199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0574647893342301"/>
          <c:y val="2.9394882050142578E-2"/>
        </c:manualLayout>
      </c:layout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20057215864903888"/>
          <c:y val="0.28211110446417625"/>
          <c:w val="0.52193332685257199"/>
          <c:h val="0.5353162326693046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Национальная структура населения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FF0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Lbls>
            <c:dLbl>
              <c:idx val="1"/>
              <c:layout>
                <c:manualLayout>
                  <c:x val="-2.3909124341437173E-4"/>
                  <c:y val="2.1538039146898107E-2"/>
                </c:manualLayout>
              </c:layout>
              <c:showPercent val="1"/>
            </c:dLbl>
            <c:dLbl>
              <c:idx val="2"/>
              <c:layout>
                <c:manualLayout>
                  <c:x val="5.3246644228232463E-2"/>
                  <c:y val="-1.1631578345275357E-2"/>
                </c:manualLayout>
              </c:layout>
              <c:showPercent val="1"/>
            </c:dLbl>
            <c:dLbl>
              <c:idx val="3"/>
              <c:layout>
                <c:manualLayout>
                  <c:x val="0.10793233293093422"/>
                  <c:y val="-5.9761366366309111E-3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Русские</c:v>
                </c:pt>
                <c:pt idx="1">
                  <c:v>Татары, башкиры</c:v>
                </c:pt>
                <c:pt idx="2">
                  <c:v>Удмурты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88.8</c:v>
                </c:pt>
                <c:pt idx="1">
                  <c:v>5.2</c:v>
                </c:pt>
                <c:pt idx="2">
                  <c:v>2.6</c:v>
                </c:pt>
                <c:pt idx="3">
                  <c:v>3.4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2.1707657482502023E-2"/>
          <c:y val="0.84644441215933508"/>
          <c:w val="0.9734046911454286"/>
          <c:h val="0.15355558784066761"/>
        </c:manualLayout>
      </c:layout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spPr>
    <a:noFill/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3449348539817465E-2"/>
          <c:y val="6.8750000000000019E-2"/>
          <c:w val="0.93310130292036519"/>
          <c:h val="0.525980699114239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13.5</c:v>
                </c:pt>
                <c:pt idx="1">
                  <c:v>14.2</c:v>
                </c:pt>
                <c:pt idx="2" formatCode="0.0">
                  <c:v>14</c:v>
                </c:pt>
                <c:pt idx="3" formatCode="0.0">
                  <c:v>14</c:v>
                </c:pt>
                <c:pt idx="4">
                  <c:v>14.5</c:v>
                </c:pt>
              </c:numCache>
            </c:numRef>
          </c:val>
        </c:ser>
        <c:marker val="1"/>
        <c:axId val="49178496"/>
        <c:axId val="49180032"/>
      </c:lineChart>
      <c:catAx>
        <c:axId val="49178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300"/>
            </a:pPr>
            <a:endParaRPr lang="ru-RU"/>
          </a:p>
        </c:txPr>
        <c:crossAx val="49180032"/>
        <c:crosses val="autoZero"/>
        <c:auto val="1"/>
        <c:lblAlgn val="ctr"/>
        <c:lblOffset val="100"/>
      </c:catAx>
      <c:valAx>
        <c:axId val="491800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49178496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3449348539817472E-2"/>
          <c:y val="6.8750000000000019E-2"/>
          <c:w val="0.93310130292036519"/>
          <c:h val="0.5660646291826155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11.8</c:v>
                </c:pt>
                <c:pt idx="1">
                  <c:v>12</c:v>
                </c:pt>
                <c:pt idx="2">
                  <c:v>11.8</c:v>
                </c:pt>
                <c:pt idx="3">
                  <c:v>11.8</c:v>
                </c:pt>
                <c:pt idx="4" formatCode="General">
                  <c:v>12.7</c:v>
                </c:pt>
              </c:numCache>
            </c:numRef>
          </c:val>
        </c:ser>
        <c:marker val="1"/>
        <c:axId val="49203840"/>
        <c:axId val="49209728"/>
      </c:lineChart>
      <c:catAx>
        <c:axId val="492038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300"/>
            </a:pPr>
            <a:endParaRPr lang="ru-RU"/>
          </a:p>
        </c:txPr>
        <c:crossAx val="49209728"/>
        <c:crosses val="autoZero"/>
        <c:auto val="1"/>
        <c:lblAlgn val="ctr"/>
        <c:lblOffset val="100"/>
      </c:catAx>
      <c:valAx>
        <c:axId val="492097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49203840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3449348539817479E-2"/>
          <c:y val="6.8750000000000019E-2"/>
          <c:w val="0.93310130292036519"/>
          <c:h val="0.5660646291826155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0800">
              <a:solidFill>
                <a:srgbClr val="0000FF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223.3</c:v>
                </c:pt>
                <c:pt idx="1">
                  <c:v>203.3</c:v>
                </c:pt>
                <c:pt idx="2">
                  <c:v>170.9</c:v>
                </c:pt>
                <c:pt idx="3">
                  <c:v>135</c:v>
                </c:pt>
                <c:pt idx="4" formatCode="General">
                  <c:v>103.3</c:v>
                </c:pt>
              </c:numCache>
            </c:numRef>
          </c:val>
        </c:ser>
        <c:marker val="1"/>
        <c:axId val="66796928"/>
        <c:axId val="66802816"/>
      </c:lineChart>
      <c:catAx>
        <c:axId val="667969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300"/>
            </a:pPr>
            <a:endParaRPr lang="ru-RU"/>
          </a:p>
        </c:txPr>
        <c:crossAx val="66802816"/>
        <c:crosses val="autoZero"/>
        <c:auto val="1"/>
        <c:lblAlgn val="ctr"/>
        <c:lblOffset val="100"/>
      </c:catAx>
      <c:valAx>
        <c:axId val="668028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6796928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explosion val="5"/>
          <c:dPt>
            <c:idx val="0"/>
            <c:spPr>
              <a:solidFill>
                <a:srgbClr val="FF00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1"/>
            <c:spPr>
              <a:solidFill>
                <a:srgbClr val="FFFF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2"/>
            <c:spPr>
              <a:solidFill>
                <a:srgbClr val="0000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3"/>
            <c:spPr>
              <a:solidFill>
                <a:srgbClr val="CC00CC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4"/>
            <c:spPr>
              <a:solidFill>
                <a:srgbClr val="00B05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5"/>
            <c:spPr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-0.17226851337505708"/>
                  <c:y val="2.7520699994221007E-2"/>
                </c:manualLayout>
              </c:layout>
              <c:showPercent val="1"/>
            </c:dLbl>
            <c:dLbl>
              <c:idx val="1"/>
              <c:layout>
                <c:manualLayout>
                  <c:x val="-7.4635534323346908E-2"/>
                  <c:y val="-5.1125614683321337E-2"/>
                </c:manualLayout>
              </c:layout>
              <c:showPercent val="1"/>
            </c:dLbl>
            <c:dLbl>
              <c:idx val="4"/>
              <c:layout>
                <c:manualLayout>
                  <c:x val="1.9648742732289021E-2"/>
                  <c:y val="-2.8156382335825739E-2"/>
                </c:manualLayout>
              </c:layout>
              <c:showPercent val="1"/>
            </c:dLbl>
            <c:dLbl>
              <c:idx val="5"/>
              <c:layout>
                <c:manualLayout>
                  <c:x val="0.11240109123677615"/>
                  <c:y val="3.0876511425482967E-2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    обрабатывающие производства</c:v>
                </c:pt>
                <c:pt idx="1">
                  <c:v>    производство и распределение электроэнергии, газа и воды</c:v>
                </c:pt>
                <c:pt idx="2">
                  <c:v>    строительство</c:v>
                </c:pt>
                <c:pt idx="3">
                  <c:v>    транспорт и связь</c:v>
                </c:pt>
                <c:pt idx="4">
                  <c:v>    сельское и лесное хозяйства</c:v>
                </c:pt>
                <c:pt idx="5">
                  <c:v>    прочие отрасли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12.5</c:v>
                </c:pt>
                <c:pt idx="1">
                  <c:v>6.2</c:v>
                </c:pt>
                <c:pt idx="2">
                  <c:v>1.9000000000000001</c:v>
                </c:pt>
                <c:pt idx="3">
                  <c:v>71.5</c:v>
                </c:pt>
                <c:pt idx="4">
                  <c:v>1</c:v>
                </c:pt>
                <c:pt idx="5">
                  <c:v>1.6</c:v>
                </c:pt>
              </c:numCache>
            </c:numRef>
          </c:val>
        </c:ser>
        <c:firstSliceAng val="60"/>
      </c:pieChart>
    </c:plotArea>
    <c:plotVisOnly val="1"/>
  </c:chart>
  <c:txPr>
    <a:bodyPr/>
    <a:lstStyle/>
    <a:p>
      <a:pPr>
        <a:defRPr sz="1800" b="1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explosion val="5"/>
          <c:dPt>
            <c:idx val="0"/>
            <c:spPr>
              <a:solidFill>
                <a:srgbClr val="FF00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1"/>
            <c:spPr>
              <a:solidFill>
                <a:srgbClr val="66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2"/>
            <c:spPr>
              <a:solidFill>
                <a:srgbClr val="0000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3"/>
            <c:spPr>
              <a:solidFill>
                <a:srgbClr val="CC00CC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Pt>
            <c:idx val="4"/>
            <c:spPr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0.12555302497253387"/>
                  <c:y val="0.14699627774166599"/>
                </c:manualLayout>
              </c:layout>
              <c:showPercent val="1"/>
            </c:dLbl>
            <c:dLbl>
              <c:idx val="1"/>
              <c:layout>
                <c:manualLayout>
                  <c:x val="-0.21573096816403134"/>
                  <c:y val="-3.9746945566507652E-2"/>
                </c:manualLayout>
              </c:layout>
              <c:showPercent val="1"/>
            </c:dLbl>
            <c:dLbl>
              <c:idx val="2"/>
              <c:layout>
                <c:manualLayout>
                  <c:x val="6.4304583441346201E-3"/>
                  <c:y val="-2.5989059454442093E-2"/>
                </c:manualLayout>
              </c:layout>
              <c:showPercent val="1"/>
            </c:dLbl>
            <c:dLbl>
              <c:idx val="4"/>
              <c:layout>
                <c:manualLayout>
                  <c:x val="1.9648742732289021E-2"/>
                  <c:y val="-2.8156382335825739E-2"/>
                </c:manualLayout>
              </c:layout>
              <c:showPercent val="1"/>
            </c:dLbl>
            <c:dLbl>
              <c:idx val="5"/>
              <c:layout>
                <c:manualLayout>
                  <c:x val="0.11240109123677615"/>
                  <c:y val="3.0876511425482978E-2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    обрабатывающие производства</c:v>
                </c:pt>
                <c:pt idx="1">
                  <c:v>торговля</c:v>
                </c:pt>
                <c:pt idx="2">
                  <c:v>    строительство</c:v>
                </c:pt>
                <c:pt idx="3">
                  <c:v>    транспорт и связь</c:v>
                </c:pt>
                <c:pt idx="4">
                  <c:v>    прочие отрасли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1407090</c:v>
                </c:pt>
                <c:pt idx="1">
                  <c:v>5940471</c:v>
                </c:pt>
                <c:pt idx="2">
                  <c:v>1663497</c:v>
                </c:pt>
                <c:pt idx="3">
                  <c:v>225576</c:v>
                </c:pt>
                <c:pt idx="4">
                  <c:v>831712</c:v>
                </c:pt>
              </c:numCache>
            </c:numRef>
          </c:val>
        </c:ser>
        <c:firstSliceAng val="299"/>
      </c:pieChart>
    </c:plotArea>
    <c:plotVisOnly val="1"/>
  </c:chart>
  <c:txPr>
    <a:bodyPr/>
    <a:lstStyle/>
    <a:p>
      <a:pPr>
        <a:defRPr sz="1800" b="1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4849948258020013E-2"/>
          <c:y val="6.0184379961864015E-2"/>
          <c:w val="0.89954333197757352"/>
          <c:h val="0.6702161399438216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Факт Чайковский район</c:v>
                </c:pt>
              </c:strCache>
            </c:strRef>
          </c:tx>
          <c:spPr>
            <a:ln w="47048">
              <a:solidFill>
                <a:srgbClr val="0000FF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2637502561251079E-2"/>
                  <c:y val="6.1563554555680584E-2"/>
                </c:manualLayout>
              </c:layout>
              <c:tx>
                <c:rich>
                  <a:bodyPr/>
                  <a:lstStyle/>
                  <a:p>
                    <a:r>
                      <a:rPr lang="en-US" sz="1300" b="1">
                        <a:solidFill>
                          <a:srgbClr val="002060"/>
                        </a:solidFill>
                      </a:rPr>
                      <a:t>0</a:t>
                    </a:r>
                    <a:r>
                      <a:rPr lang="en-US" sz="1300" b="0"/>
                      <a:t>,</a:t>
                    </a:r>
                    <a:r>
                      <a:rPr lang="ru-RU" sz="1300" b="0"/>
                      <a:t>6</a:t>
                    </a:r>
                    <a:endParaRPr lang="en-US" sz="1300" b="0"/>
                  </a:p>
                </c:rich>
              </c:tx>
              <c:dLblPos val="r"/>
            </c:dLbl>
            <c:dLbl>
              <c:idx val="1"/>
              <c:layout>
                <c:manualLayout>
                  <c:x val="-2.8900418581506375E-2"/>
                  <c:y val="0.10247232253863101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2.4949360419167347E-2"/>
                  <c:y val="0.12925966491030727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3.6237888944179855E-2"/>
                  <c:y val="9.7877567935587065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1.7698736495147419E-2"/>
                  <c:y val="6.7463098603227092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6.2029622359528136E-2"/>
                  <c:y val="5.7247424165115322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3.2403240324032814E-2"/>
                  <c:y val="3.1914893617021295E-2"/>
                </c:manualLayout>
              </c:layout>
              <c:dLblPos val="r"/>
              <c:showVal val="1"/>
            </c:dLbl>
            <c:spPr>
              <a:noFill/>
              <a:ln w="22149">
                <a:noFill/>
              </a:ln>
            </c:spPr>
            <c:txPr>
              <a:bodyPr/>
              <a:lstStyle/>
              <a:p>
                <a:pPr>
                  <a:defRPr sz="13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Sheet1!$B$1:$H$1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6"/>
                <c:pt idx="0">
                  <c:v>1.3</c:v>
                </c:pt>
                <c:pt idx="1">
                  <c:v>2.8</c:v>
                </c:pt>
                <c:pt idx="2">
                  <c:v>1.9600000000000011</c:v>
                </c:pt>
                <c:pt idx="3">
                  <c:v>1.29</c:v>
                </c:pt>
                <c:pt idx="4">
                  <c:v>0.9</c:v>
                </c:pt>
                <c:pt idx="5">
                  <c:v>0.92</c:v>
                </c:pt>
              </c:numCache>
            </c:numRef>
          </c:val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Пермский край</c:v>
                </c:pt>
              </c:strCache>
            </c:strRef>
          </c:tx>
          <c:spPr>
            <a:ln w="47048">
              <a:solidFill>
                <a:srgbClr val="FF000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5202520252025202E-2"/>
                  <c:y val="-4.255319148936178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7920850042443596E-2"/>
                  <c:y val="-5.8230714581729917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3.0603060306030612E-2"/>
                  <c:y val="-4.255319148936178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2.8802880288028809E-2"/>
                  <c:y val="-4.9645390070921995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0552296402044024E-2"/>
                  <c:y val="-6.7232013238317914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6.7193013762798084E-2"/>
                  <c:y val="-3.9007237909523672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2.1602160216021678E-2"/>
                  <c:y val="-3.54609929078014E-2"/>
                </c:manualLayout>
              </c:layout>
              <c:dLblPos val="r"/>
              <c:showVal val="1"/>
            </c:dLbl>
            <c:spPr>
              <a:noFill/>
              <a:ln w="22149">
                <a:noFill/>
              </a:ln>
            </c:spPr>
            <c:txPr>
              <a:bodyPr/>
              <a:lstStyle/>
              <a:p>
                <a:pPr>
                  <a:defRPr sz="13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Sheet1!$B$1:$H$1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Sheet1!$B$4:$H$4</c:f>
              <c:numCache>
                <c:formatCode>General</c:formatCode>
                <c:ptCount val="6"/>
                <c:pt idx="0">
                  <c:v>2</c:v>
                </c:pt>
                <c:pt idx="1">
                  <c:v>3.3</c:v>
                </c:pt>
                <c:pt idx="2">
                  <c:v>2.36</c:v>
                </c:pt>
                <c:pt idx="3">
                  <c:v>1.85</c:v>
                </c:pt>
                <c:pt idx="4">
                  <c:v>1.46</c:v>
                </c:pt>
                <c:pt idx="5">
                  <c:v>1.48</c:v>
                </c:pt>
              </c:numCache>
            </c:numRef>
          </c:val>
        </c:ser>
        <c:marker val="1"/>
        <c:axId val="89801856"/>
        <c:axId val="89803392"/>
      </c:lineChart>
      <c:catAx>
        <c:axId val="89801856"/>
        <c:scaling>
          <c:orientation val="minMax"/>
        </c:scaling>
        <c:axPos val="b"/>
        <c:numFmt formatCode="General" sourceLinked="1"/>
        <c:tickLblPos val="nextTo"/>
        <c:spPr>
          <a:ln w="276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89803392"/>
        <c:crosses val="autoZero"/>
        <c:auto val="1"/>
        <c:lblAlgn val="ctr"/>
        <c:lblOffset val="100"/>
        <c:tickLblSkip val="1"/>
        <c:tickMarkSkip val="1"/>
      </c:catAx>
      <c:valAx>
        <c:axId val="89803392"/>
        <c:scaling>
          <c:orientation val="minMax"/>
          <c:max val="4"/>
          <c:min val="0"/>
        </c:scaling>
        <c:axPos val="l"/>
        <c:majorGridlines>
          <c:spPr>
            <a:ln w="2761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276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3"/>
            </a:pPr>
            <a:endParaRPr lang="ru-RU"/>
          </a:p>
        </c:txPr>
        <c:crossAx val="89801856"/>
        <c:crosses val="autoZero"/>
        <c:crossBetween val="between"/>
        <c:majorUnit val="2"/>
        <c:minorUnit val="2"/>
      </c:valAx>
      <c:spPr>
        <a:noFill/>
        <a:ln w="25401">
          <a:noFill/>
        </a:ln>
      </c:spPr>
    </c:plotArea>
    <c:legend>
      <c:legendPos val="r"/>
      <c:layout>
        <c:manualLayout>
          <c:xMode val="edge"/>
          <c:yMode val="edge"/>
          <c:x val="1.7921326713141763E-4"/>
          <c:y val="0.86674341843633262"/>
          <c:w val="0.99982078673286856"/>
          <c:h val="0.11947745168217605"/>
        </c:manualLayout>
      </c:layout>
      <c:spPr>
        <a:noFill/>
        <a:ln w="22149">
          <a:noFill/>
        </a:ln>
      </c:spPr>
      <c:txPr>
        <a:bodyPr/>
        <a:lstStyle/>
        <a:p>
          <a:pPr>
            <a:defRPr sz="1203" b="0"/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190" b="1" i="0" u="none" strike="noStrike" baseline="0">
          <a:solidFill>
            <a:schemeClr val="tx1"/>
          </a:solidFill>
          <a:latin typeface="Arial" pitchFamily="34" charset="0"/>
          <a:ea typeface="Calibri"/>
          <a:cs typeface="Arial" pitchFamily="34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hPercent val="38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4309133489461355E-2"/>
          <c:y val="9.6969696969697067E-2"/>
          <c:w val="0.89227166276346603"/>
          <c:h val="0.70909090909090911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99FF"/>
            </a:solidFill>
            <a:ln w="12238">
              <a:solidFill>
                <a:srgbClr val="000000"/>
              </a:solidFill>
              <a:prstDash val="solid"/>
            </a:ln>
          </c:spPr>
          <c:dLbls>
            <c:showVal val="1"/>
          </c:dLbls>
          <c:cat>
            <c:strRef>
              <c:f>Sheet1!$B$1:$G$1</c:f>
              <c:strCache>
                <c:ptCount val="6"/>
                <c:pt idx="0">
                  <c:v>2008 г.</c:v>
                </c:pt>
                <c:pt idx="1">
                  <c:v>2009 г. </c:v>
                </c:pt>
                <c:pt idx="2">
                  <c:v>2010 г.</c:v>
                </c:pt>
                <c:pt idx="3">
                  <c:v>2011 г.</c:v>
                </c:pt>
                <c:pt idx="4">
                  <c:v>2012 г.</c:v>
                </c:pt>
                <c:pt idx="5">
                  <c:v>2013 г.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63.5</c:v>
                </c:pt>
                <c:pt idx="1">
                  <c:v>52.8</c:v>
                </c:pt>
                <c:pt idx="2">
                  <c:v>64.7</c:v>
                </c:pt>
                <c:pt idx="3" formatCode="0.0">
                  <c:v>72.900000000000006</c:v>
                </c:pt>
                <c:pt idx="4" formatCode="0.0">
                  <c:v>75.900000000000006</c:v>
                </c:pt>
                <c:pt idx="5">
                  <c:v>78.2</c:v>
                </c:pt>
              </c:numCache>
            </c:numRef>
          </c:val>
        </c:ser>
        <c:gapDepth val="0"/>
        <c:shape val="box"/>
        <c:axId val="90988544"/>
        <c:axId val="90990080"/>
        <c:axId val="0"/>
      </c:bar3DChart>
      <c:catAx>
        <c:axId val="90988544"/>
        <c:scaling>
          <c:orientation val="minMax"/>
        </c:scaling>
        <c:axPos val="b"/>
        <c:numFmt formatCode="General" sourceLinked="1"/>
        <c:tickLblPos val="low"/>
        <c:spPr>
          <a:ln w="305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0990080"/>
        <c:crosses val="autoZero"/>
        <c:auto val="1"/>
        <c:lblAlgn val="ctr"/>
        <c:lblOffset val="100"/>
        <c:tickLblSkip val="1"/>
        <c:tickMarkSkip val="1"/>
      </c:catAx>
      <c:valAx>
        <c:axId val="90990080"/>
        <c:scaling>
          <c:orientation val="minMax"/>
        </c:scaling>
        <c:axPos val="l"/>
        <c:majorGridlines>
          <c:spPr>
            <a:ln w="3059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05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90988544"/>
        <c:crosses val="autoZero"/>
        <c:crossBetween val="between"/>
      </c:valAx>
      <c:spPr>
        <a:noFill/>
        <a:ln w="25359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298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87254-DC70-4222-9D9B-00506A232A6B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0A311-46FA-45A0-BF52-37585B1BA7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986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C41256-371A-4D0F-B30A-C73E85AFD7BF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baseline="0" dirty="0" smtClean="0"/>
              <a:t>«</a:t>
            </a:r>
            <a:r>
              <a:rPr lang="ru-RU" baseline="0" dirty="0" smtClean="0"/>
              <a:t>Чайковский – имя известное миру». </a:t>
            </a:r>
          </a:p>
          <a:p>
            <a:pPr eaLnBrk="1" hangingPunct="1"/>
            <a:r>
              <a:rPr lang="ru-RU" dirty="0" smtClean="0"/>
              <a:t>Под таким лозунгом, мы позиционируем</a:t>
            </a:r>
            <a:r>
              <a:rPr lang="ru-RU" baseline="0" dirty="0" smtClean="0"/>
              <a:t> не только наш город, который назван в честь великого русского композитора Петра Ильича Чайковского, но наших производителей, спортсменов, культурных деятелей и жителей, которые делают нашу территорию еще более известной на региональном, всероссийском и мировом уровнях.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algn="jus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Развитию данного направления способствует наличие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природных ресурсов и развивающейся инфраструктуры.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jus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территории района находится много водоемов и богатых лесных ресурсов. Всё это обеспечивает стабильную экологически чистую среду. Кроме природных ресурсов достаточно развиты сопутствующие объекты туристической индустрии: гостиницы, организации общественного питания,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культурно-досуговые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оздоровительные центры.</a:t>
            </a:r>
          </a:p>
          <a:p>
            <a:pPr algn="jus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Уже сегодня мы можем предложить разнообразные виды отдыха и развлечений.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C692B-D3C7-490D-ADDB-9A9916C99A8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0888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Основным событием, которое явилось предпосылкой для создания туристического направления на нашей территории, - это строительство Федерального центра подготовки по зимним видам спорта в рамках подготовки спортсменов к Олимпиаде «Сочи – 2014». Это комплекс, соответствующий международным стандартам. Кроме подготовки спортсменов здесь уже проходят соревнования Общероссийского и международного уровня.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Спортивные мероприятия находят своих поклонников со всей страны. Интерес вызывают соревнования на лодках-драконах, кубок России по спортивному туризму,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конно-спортивный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праздник.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феврале следующего года в городе Чайковском пройдут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VII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Всероссийские зимние сельские спортивные игры. Это мероприятие подразумевает прием около 1,5 тысяч гостей. Тысячи сельчан выйдут на старты Сельских игр. </a:t>
            </a: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Город Чайковский становится местом  активной творческой деятельности лучших музыкальных коллективов, местом формирования и воспитания художественного вкуса.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Увеличивается туристический поток на территорию района. И наша задача быть готовыми к принятию и развлечению гостей.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Любителям активного отдыха свои услуги предлагают базы отдыха. Все они расположены в живописных лесных зонах, где свежий воздух, река и разнообразные развлечения.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Желающих поправить и укрепить свое здоровье всегда готовы принять санатории-профилактории. Уникальная программа очищения организма на клеточном уровне,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спелеокамеры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спакапсула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сенсорная комната и другие процедуры в несомненно, помогут восстановится любому туристу.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Разнообразные памятники культуры, искусства и истории будут интересны многим туристам:</a:t>
            </a:r>
          </a:p>
          <a:p>
            <a:pPr lvl="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установленный памятный знак с фотографией собаки-космонавта Звёздочки, недалеко от того места, где в 1961 году приземлился пятый космический корабль-спутник «Восток»;</a:t>
            </a:r>
          </a:p>
          <a:p>
            <a:pPr lvl="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Чайковский краеведческий музей с экспозициями о городе;</a:t>
            </a:r>
          </a:p>
          <a:p>
            <a:pPr lvl="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памятник деревянного зодчества 18 века - изба крестьянина - старообрядца в составе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архетектурно-этнографического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комплекса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Сайгатка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»;</a:t>
            </a:r>
          </a:p>
          <a:p>
            <a:pPr lvl="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Чайковская художественная галерея является одним из старейших учреждений культуры Пермского края, которая хранит уникальные коллекции отечественной живописи и графики;</a:t>
            </a:r>
          </a:p>
          <a:p>
            <a:pPr lvl="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Дворянская усадьба 19-го века – родовое имение художников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Сведомских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является памятником истории и культуры краевого значения.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Через Чайковский порт проходят теплоходные круизы.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настоящее время в районе происходит возрождение маломерного судоходства. Надеемся, что яхты и катера вскоре вновь будут радовать отдыхающих увлекательными водными прогулками по реке Кама.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территории Чайковского района находятся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особоохраняемые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природные территории: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Например,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Векошинка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(охраняемый ландшафт регионального значения) – используется для отдыха населения, заготовки грибов и ягод.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Большое количество разнообразных водных источников способствует развитию рыбного промысла. Местные предприниматели разводят, выращивают промысловые виды рыб в прудах, организуют рыбалку для любителей и туристов.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Необходимо развивать центры</a:t>
            </a:r>
            <a:r>
              <a:rPr lang="ru-RU" baseline="0" dirty="0" smtClean="0"/>
              <a:t> развлечений. Уникальным местом в городе Чайковский является парк культуры и отдыха. За последние годы он значительно преображается.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>
                <a:latin typeface="Arial" pitchFamily="34" charset="0"/>
              </a:rPr>
              <a:t>По медико-демографическим показателям район уверенно занимает лидирующие позиции. Уровень рождаемости превышает смертность. На протяжении последних лет</a:t>
            </a:r>
            <a:r>
              <a:rPr lang="ru-RU" baseline="0" dirty="0" smtClean="0">
                <a:latin typeface="Arial" pitchFamily="34" charset="0"/>
              </a:rPr>
              <a:t> на территории сохраняется самый низкий уровень преступности среди муниципальных образований Пермского края.</a:t>
            </a:r>
            <a:r>
              <a:rPr lang="ru-RU" dirty="0" smtClean="0">
                <a:latin typeface="Arial" pitchFamily="34" charset="0"/>
              </a:rPr>
              <a:t> </a:t>
            </a:r>
          </a:p>
          <a:p>
            <a:r>
              <a:rPr lang="ru-RU" dirty="0" smtClean="0">
                <a:latin typeface="Arial" pitchFamily="34" charset="0"/>
              </a:rPr>
              <a:t>На территории достаточно</a:t>
            </a:r>
            <a:r>
              <a:rPr lang="ru-RU" baseline="0" dirty="0" smtClean="0">
                <a:latin typeface="Arial" pitchFamily="34" charset="0"/>
              </a:rPr>
              <a:t> высокий трудовой потенциал. </a:t>
            </a:r>
            <a:r>
              <a:rPr lang="ru-RU" dirty="0" smtClean="0">
                <a:latin typeface="Arial" pitchFamily="34" charset="0"/>
              </a:rPr>
              <a:t>58% жителей</a:t>
            </a:r>
            <a:r>
              <a:rPr lang="ru-RU" baseline="0" dirty="0" smtClean="0">
                <a:latin typeface="Arial" pitchFamily="34" charset="0"/>
              </a:rPr>
              <a:t> трудоспособного возраста.</a:t>
            </a:r>
            <a:r>
              <a:rPr lang="ru-RU" dirty="0" smtClean="0">
                <a:latin typeface="Arial" pitchFamily="34" charset="0"/>
              </a:rPr>
              <a:t> </a:t>
            </a:r>
          </a:p>
          <a:p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целью развития мест досуга разработан концептуальный план «Парка развлечений».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запланировали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ряд мероприятий по ф</a:t>
            </a:r>
            <a:r>
              <a:rPr lang="ru-RU" baseline="0" dirty="0" smtClean="0"/>
              <a:t>ормированию комплексного инвестиционного проекта в сфере туризма вдоль береговой линии </a:t>
            </a:r>
            <a:r>
              <a:rPr lang="ru-RU" baseline="0" dirty="0" err="1" smtClean="0"/>
              <a:t>Воткинского</a:t>
            </a:r>
            <a:r>
              <a:rPr lang="ru-RU" baseline="0" dirty="0" smtClean="0"/>
              <a:t> водохранилища от речного порта до баз отдыха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В этом году мы запускаем конкурс </a:t>
            </a:r>
            <a:r>
              <a:rPr lang="ru-RU" dirty="0" err="1" smtClean="0"/>
              <a:t>бизнес-идей</a:t>
            </a:r>
            <a:r>
              <a:rPr lang="ru-RU" baseline="0" dirty="0" smtClean="0"/>
              <a:t> возможных для размещения на этой территории. Информация о проведении конкурса размещена на сайте района. Приглашаем всех желающих принять активное участие.</a:t>
            </a:r>
            <a:endParaRPr lang="ru-RU" dirty="0" smtClean="0"/>
          </a:p>
          <a:p>
            <a:r>
              <a:rPr lang="ru-RU" dirty="0" smtClean="0"/>
              <a:t>В следующем году эта работа будет продолжена. Реализация проекта позволит подойти к комплексному освоению данной территории и развитию объектов</a:t>
            </a:r>
            <a:r>
              <a:rPr lang="ru-RU" baseline="0" dirty="0" smtClean="0"/>
              <a:t> индустрии туризма.</a:t>
            </a:r>
            <a:endParaRPr 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6CF719-2CF6-4058-8568-2C576CBBA937}" type="slidenum">
              <a:rPr lang="ru-RU" smtClean="0"/>
              <a:pPr eaLnBrk="1" hangingPunct="1"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 eaLnBrk="1" hangingPunct="1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рамках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программы «Развитие сельского хозяйства»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реализуем мероприятия по: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вовлечению неиспользуемых земель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сельхозназначения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оборот;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оформлению земельных участков из земель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сельхозназначения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поддержке сохранения, повышения плодородия почв и развития семеноводства.</a:t>
            </a:r>
          </a:p>
          <a:p>
            <a:pPr indent="0" algn="just"/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0" algn="jus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Оказываем поддержку малых формы хозяйствования на селе по направлениям:</a:t>
            </a:r>
          </a:p>
          <a:p>
            <a:pPr indent="0" algn="just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развитие семейных животноводческих ферм на базе крестьянско-фермерских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хозяйств;</a:t>
            </a:r>
          </a:p>
          <a:p>
            <a:pPr indent="0" algn="just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компенсация расходов по оформлению земельных участков в собственность КФХ;</a:t>
            </a:r>
          </a:p>
          <a:p>
            <a:pPr indent="0" algn="just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поддержка начинающих фермеров;</a:t>
            </a:r>
          </a:p>
          <a:p>
            <a:pPr indent="0" algn="just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возмещение части затрат на уплату процентов по кредитам.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С 2014 года все мероприятия развитию</a:t>
            </a:r>
            <a:r>
              <a:rPr lang="ru-RU" baseline="0" dirty="0" smtClean="0"/>
              <a:t> сферы туризма и поддержки предпринимательства объединены в единую программу «Экономического развития». Дополнительно в программу добавлен раздел «Формирование благоприятной инвестиционной среды».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7200" algn="jus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этом году начата работа по внедрению Стандарта деятельности органов местного самоуправления по обеспечению благоприятного инвестиционного климата на территории района,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которая направлена на: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indent="0" algn="just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условий для реализации инвестиционных проектов на территории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indent="0" algn="just">
              <a:buFontTx/>
              <a:buNone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</a:t>
            </a:r>
          </a:p>
          <a:p>
            <a:pPr indent="0" algn="just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оказание содействия инвесторам в реализации инвестиционных проектов на территории района по принципу «одного окна».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целях ознакомления</a:t>
            </a:r>
            <a:r>
              <a:rPr lang="ru-RU" baseline="0" dirty="0" smtClean="0"/>
              <a:t> с нашей территорией и привлечением инвесторов мы подготовили небольшой фильм, которым сейчас Вам покажем.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заключении хочется отметить, что вся экономическая политика района формируется на основании совместно вырабатываемых решений местных сообществ, бизнеса и органов власти, так как никто из перечисленных участников этого процесса неравнодушен к судьбе и престижу района. А значит, что у нашей территории есть шансы на развитие и процветание.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Всем добро пожаловать на нашу территорию!</a:t>
            </a:r>
          </a:p>
          <a:p>
            <a:endParaRPr lang="ru-RU" dirty="0" smtClean="0"/>
          </a:p>
          <a:p>
            <a:r>
              <a:rPr lang="ru-RU" dirty="0" smtClean="0"/>
              <a:t>Спасибо за внимание!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Чайковский район характеризуется высоким промышленным потенциалом. 75 % объема</a:t>
            </a:r>
            <a:r>
              <a:rPr lang="ru-RU" baseline="0" dirty="0" smtClean="0">
                <a:latin typeface="Times New Roman"/>
                <a:ea typeface="Calibri"/>
                <a:cs typeface="Times New Roman"/>
              </a:rPr>
              <a:t> отгруженной продукции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крупных и средних предприятий приходится на отрасль трубопроводного</a:t>
            </a:r>
            <a:r>
              <a:rPr lang="ru-RU" baseline="0" dirty="0" smtClean="0">
                <a:latin typeface="Times New Roman"/>
                <a:ea typeface="Calibri"/>
                <a:cs typeface="Times New Roman"/>
              </a:rPr>
              <a:t> транспорта предприятий Газпром. Среди малых предприятий около 60% составляет доля оптовой и розничной торговли.</a:t>
            </a:r>
            <a:endParaRPr lang="ru-RU" dirty="0" smtClean="0">
              <a:latin typeface="Calibri"/>
              <a:ea typeface="Calibri"/>
              <a:cs typeface="Times New Roman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E3DFF3-198C-404F-8D52-CC2941AD7EC2}" type="slidenum">
              <a:rPr lang="ru-RU" smtClean="0">
                <a:latin typeface="Arial" pitchFamily="34" charset="0"/>
              </a:rPr>
              <a:pPr/>
              <a:t>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43% от экономически активного населения работает на крупных и средних предприятиях. Отгрузка предприятий за 2013 год составила более 78 миллиардов рублей, что на 3% больше, чем за 2012 год. Уровень безработицы в 2013 году остался на уровне 0,9 %.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>
              <a:lnSpc>
                <a:spcPct val="115000"/>
              </a:lnSpc>
              <a:spcBef>
                <a:spcPct val="0"/>
              </a:spcBef>
              <a:buFont typeface="+mj-lt"/>
              <a:buNone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Продукция местных производителей известна далеко за пределами нашего региона и включена в «100 лучших товаров России». Так, например: «Чайковские пельмени», продукты Птицефабрики Чайковская, плиты «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Дарина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ткань компании Чайковский текстиль, нефтехимическая продукция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Уралоргсинтеза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Чайковский кирпич и другие.</a:t>
            </a:r>
            <a:endParaRPr lang="ru-RU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8BF306-9F58-49C6-B8BE-54B2479AE6BA}" type="slidenum">
              <a:rPr lang="ru-RU" smtClean="0">
                <a:latin typeface="Arial" pitchFamily="34" charset="0"/>
              </a:rPr>
              <a:pPr/>
              <a:t>5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Идет развитие малых промышленных предприятий. В 2011 год предприятия промышленной зоны «</a:t>
            </a:r>
            <a:r>
              <a:rPr lang="ru-RU" dirty="0" err="1" smtClean="0"/>
              <a:t>Точмаш</a:t>
            </a:r>
            <a:r>
              <a:rPr lang="ru-RU" dirty="0" smtClean="0"/>
              <a:t>»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объединились в Союз промышленников Чайковского муниципального района.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algn="just"/>
            <a:r>
              <a:rPr lang="ru-RU" dirty="0" smtClean="0"/>
              <a:t>    В целях развития малого и среднего</a:t>
            </a:r>
            <a:r>
              <a:rPr lang="ru-RU" baseline="0" dirty="0" smtClean="0"/>
              <a:t> бизнеса с </a:t>
            </a:r>
            <a:r>
              <a:rPr lang="ru-RU" dirty="0" smtClean="0"/>
              <a:t>2009 года в</a:t>
            </a:r>
            <a:r>
              <a:rPr lang="ru-RU" baseline="0" dirty="0" smtClean="0"/>
              <a:t> районе действует программа предпринимательства.</a:t>
            </a:r>
            <a:r>
              <a:rPr lang="ru-RU" dirty="0" smtClean="0"/>
              <a:t> В рамках данной программы оказывается информационная, консультационная и финансовая поддержка субъектам бизнеса.</a:t>
            </a:r>
          </a:p>
          <a:p>
            <a:pPr algn="just"/>
            <a:r>
              <a:rPr lang="ru-RU" dirty="0" smtClean="0"/>
              <a:t>Только</a:t>
            </a:r>
            <a:r>
              <a:rPr lang="ru-RU" baseline="0" dirty="0" smtClean="0"/>
              <a:t> по итогам 2013 года:</a:t>
            </a:r>
            <a:r>
              <a:rPr lang="ru-RU" dirty="0" smtClean="0"/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    выданы субсидии на организацию групп дневного времяпрепровождения детей дошкольного возраста;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    гранты начинающим субъектам малого предпринимательства;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    субсидии на возмещение части затрат, связанных с уплатой первого взноса при заключении договора лизинга на приобретение оборудования. Инвестиционные вложения бизнеса составили более 17 млн. рублей;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    субсидии на возмещение части затрат субъектам предпринимательства, связанных с участием в выставках, ярмарках;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    субсидии на поддержку субъектов малого и среднего предпринимательства, осуществляющих деятельность в области ремесел, народных художественных промыслов, сельского и экологического туризма. С целью повышения доступа субъектов малого предпринимательства к кредитным ресурсам осуществлялась выдача микрозаймов через Чайковский муниципальный фонд поддержки малого предпринимательства. Организована деятельность Чайковского филиала Пермского Центра поддержки предпринимательства. В результате 13 субъектов предпринимательства получили микрофинансовую помощь в Пермском центре </a:t>
            </a:r>
            <a:r>
              <a:rPr lang="ru-RU" smtClean="0"/>
              <a:t>развития предпринимательств.</a:t>
            </a:r>
            <a:endParaRPr lang="ru-RU" dirty="0" smtClean="0"/>
          </a:p>
          <a:p>
            <a:pPr algn="just"/>
            <a:r>
              <a:rPr lang="ru-RU" dirty="0" smtClean="0"/>
              <a:t>Проводим постоянные обучающие семинары для предпринимателей, </a:t>
            </a:r>
            <a:r>
              <a:rPr lang="ru-RU" dirty="0" err="1" smtClean="0"/>
              <a:t>бизнес-классы</a:t>
            </a:r>
            <a:r>
              <a:rPr lang="ru-RU" dirty="0" smtClean="0"/>
              <a:t> для старшеклассников по основам предпринимательской деятельности.</a:t>
            </a:r>
          </a:p>
          <a:p>
            <a:pPr algn="just">
              <a:buFont typeface="Wingdings" pitchFamily="2" charset="2"/>
              <a:buNone/>
            </a:pPr>
            <a:endParaRPr lang="ru-RU" dirty="0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3F75DC-F5F5-4B42-B1D3-2AE665442AA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Продолжаем развитие туристического кластера в рамках программы развития туризма. Основной задачей программы в 2012-2013 годах было продвижение туристического потенциала района на рынке туристических услуг.</a:t>
            </a:r>
            <a:endParaRPr lang="ru-RU" sz="1200" b="0" dirty="0" smtClean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A311-46FA-45A0-BF52-37585B1BA71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defRPr/>
            </a:pPr>
            <a:r>
              <a:rPr lang="ru-RU" dirty="0" smtClean="0"/>
              <a:t>Изготовлены информационные буклеты, которые получили распространение на трех всероссийских туристических выставках, а также в информационных пакетах для туристических компаний, гостей и участников крупных мероприятий района.</a:t>
            </a:r>
          </a:p>
          <a:p>
            <a:pPr algn="just">
              <a:defRPr/>
            </a:pPr>
            <a:r>
              <a:rPr lang="ru-RU" dirty="0" smtClean="0"/>
              <a:t>     Издан путеводитель по району, включающий туристические карты и событийный календарь, на английском и немецком языках. </a:t>
            </a:r>
          </a:p>
          <a:p>
            <a:pPr algn="just">
              <a:defRPr/>
            </a:pPr>
            <a:r>
              <a:rPr lang="ru-RU" dirty="0" smtClean="0"/>
              <a:t>     Проводятся информационных туры для туроператоров и турагентов Пермского края и Удмуртской Республики. Результатом этих мероприятий стало формирование туристическими компаниями Перми и Удмуртии новых предложений для туристов отдохнуть в </a:t>
            </a:r>
            <a:r>
              <a:rPr lang="ru-RU" dirty="0" err="1" smtClean="0"/>
              <a:t>чайковских</a:t>
            </a:r>
            <a:r>
              <a:rPr lang="ru-RU" dirty="0" smtClean="0"/>
              <a:t> санаториях, на базах отдыха, посетить экскурсионные программы и музейные комплексы, федеральный центр подготовки по зимним видам спорта «Снежинка». </a:t>
            </a:r>
          </a:p>
          <a:p>
            <a:pPr algn="just">
              <a:defRPr/>
            </a:pPr>
            <a:r>
              <a:rPr lang="ru-RU" dirty="0" smtClean="0"/>
              <a:t>     Создан Чайковский туристический информационный центр, который информирует всех желающих о программах мероприятий, возможностях размещения, отдыха, питания. Разработан Чайковский туристический портал. </a:t>
            </a:r>
          </a:p>
          <a:p>
            <a:pPr algn="just">
              <a:defRPr/>
            </a:pPr>
            <a:r>
              <a:rPr lang="ru-RU" dirty="0" smtClean="0"/>
              <a:t>Растет число туристов, посетивших территорию.</a:t>
            </a: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F59354-C5A6-41F3-A0B7-971B85BBCE6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BA4AE-6C37-40F0-B1DC-C4EBC86C4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3E3D6-7C7C-4588-9956-4BEC7C635C67}" type="datetimeFigureOut">
              <a:rPr lang="ru-RU" smtClean="0"/>
              <a:pPr/>
              <a:t>05.12.2014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92BB1-52B9-44E7-9047-93EE92426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11" Type="http://schemas.openxmlformats.org/officeDocument/2006/relationships/image" Target="../media/image3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.pn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em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.pn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3.pn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_____Microsoft_Office_Excel_97-20036.xls"/><Relationship Id="rId5" Type="http://schemas.openxmlformats.org/officeDocument/2006/relationships/oleObject" Target="../embeddings/_____Microsoft_Office_Excel_97-20035.xls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3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chart" Target="../charts/chart7.xml"/><Relationship Id="rId5" Type="http://schemas.openxmlformats.org/officeDocument/2006/relationships/image" Target="../media/image5.png"/><Relationship Id="rId10" Type="http://schemas.openxmlformats.org/officeDocument/2006/relationships/chart" Target="../charts/chart6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2.xls"/><Relationship Id="rId4" Type="http://schemas.openxmlformats.org/officeDocument/2006/relationships/oleObject" Target="../embeddings/_____Microsoft_Office_Excel_97-20031.xls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_____Microsoft_Office_Excel_97-20034.xls"/><Relationship Id="rId4" Type="http://schemas.openxmlformats.org/officeDocument/2006/relationships/oleObject" Target="../embeddings/_____Microsoft_Office_Excel_97-20033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 descr="общая картинка с главой2.tif"/>
          <p:cNvPicPr>
            <a:picLocks noChangeAspect="1"/>
          </p:cNvPicPr>
          <p:nvPr/>
        </p:nvPicPr>
        <p:blipFill>
          <a:blip r:embed="rId3" cstate="print"/>
          <a:srcRect t="1849" r="-17" b="1035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500438" y="-71438"/>
            <a:ext cx="4786312" cy="128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2700000" algn="ctr" rotWithShape="0">
              <a:srgbClr val="0000FF"/>
            </a:outerShdw>
          </a:effectLst>
        </p:spPr>
        <p:txBody>
          <a:bodyPr lIns="104306" tIns="52153" rIns="104306" bIns="52153" anchor="ctr"/>
          <a:lstStyle/>
          <a:p>
            <a:pPr algn="r" defTabSz="1042988">
              <a:defRPr/>
            </a:pP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Чайковский – имя известное миру</a:t>
            </a:r>
          </a:p>
        </p:txBody>
      </p:sp>
      <p:pic>
        <p:nvPicPr>
          <p:cNvPr id="3076" name="Рисунок 6" descr="чайка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71438"/>
            <a:ext cx="1957388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7332663" y="6500813"/>
            <a:ext cx="1739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www.tchaik.ru</a:t>
            </a:r>
            <a:endParaRPr lang="ru-RU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0400" y="42863"/>
            <a:ext cx="7207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714625"/>
            <a:ext cx="9144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Чайковский муниципальный район </a:t>
            </a:r>
            <a:r>
              <a:rPr lang="ru-RU" sz="3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Пермского </a:t>
            </a: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края</a:t>
            </a:r>
          </a:p>
          <a:p>
            <a:pPr algn="ctr">
              <a:defRPr/>
            </a:pP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Россия</a:t>
            </a:r>
            <a:endParaRPr lang="ru-RU" sz="3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>
          <a:xfrm>
            <a:off x="0" y="293216"/>
            <a:ext cx="9144000" cy="471488"/>
          </a:xfrm>
        </p:spPr>
        <p:txBody>
          <a:bodyPr>
            <a:normAutofit/>
          </a:bodyPr>
          <a:lstStyle/>
          <a:p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Туристические ресурсы Чайковского района</a:t>
            </a:r>
          </a:p>
        </p:txBody>
      </p:sp>
      <p:graphicFrame>
        <p:nvGraphicFramePr>
          <p:cNvPr id="199778" name="Group 98"/>
          <p:cNvGraphicFramePr>
            <a:graphicFrameLocks noGrp="1"/>
          </p:cNvGraphicFramePr>
          <p:nvPr>
            <p:ph/>
          </p:nvPr>
        </p:nvGraphicFramePr>
        <p:xfrm>
          <a:off x="2500313" y="1026939"/>
          <a:ext cx="4214842" cy="5669280"/>
        </p:xfrm>
        <a:graphic>
          <a:graphicData uri="http://schemas.openxmlformats.org/drawingml/2006/table">
            <a:tbl>
              <a:tblPr/>
              <a:tblGrid>
                <a:gridCol w="2720017"/>
                <a:gridCol w="1494825"/>
              </a:tblGrid>
              <a:tr h="2573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Наименование объекта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+mn-ea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7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Лесной фонд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122,6 тыс.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17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Водные ресурсы ( р. Кама, озера, пруды, речки)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1120,0 тыс.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17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Особо охраняемые природные зоны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17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Памятники истории, культуры, археологии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17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Музеи и музейные комплексы, галереи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Базы отдыха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Гостиничные комплексы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Парки отдыха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3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Религиозные учреждения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95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Санатории-профилактории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4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Пункты общественного питания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29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Кинотеатры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3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Театры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7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Речной порт (в т.ч. причал для стоянки теплоходов)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365" name="Прямоугольник 5"/>
          <p:cNvSpPr>
            <a:spLocks noChangeArrowheads="1"/>
          </p:cNvSpPr>
          <p:nvPr/>
        </p:nvSpPr>
        <p:spPr bwMode="auto">
          <a:xfrm>
            <a:off x="500063" y="581298"/>
            <a:ext cx="7786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67" name="Picture 5"/>
          <p:cNvPicPr>
            <a:picLocks noChangeAspect="1" noChangeArrowheads="1"/>
          </p:cNvPicPr>
          <p:nvPr/>
        </p:nvPicPr>
        <p:blipFill>
          <a:blip r:embed="rId3" cstate="print"/>
          <a:srcRect b="21979"/>
          <a:stretch>
            <a:fillRect/>
          </a:stretch>
        </p:blipFill>
        <p:spPr bwMode="auto">
          <a:xfrm>
            <a:off x="0" y="3716164"/>
            <a:ext cx="24288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8" name="Picture 2"/>
          <p:cNvPicPr>
            <a:picLocks noChangeAspect="1" noChangeArrowheads="1"/>
          </p:cNvPicPr>
          <p:nvPr/>
        </p:nvPicPr>
        <p:blipFill>
          <a:blip r:embed="rId4" cstate="print"/>
          <a:srcRect t="15958"/>
          <a:stretch>
            <a:fillRect/>
          </a:stretch>
        </p:blipFill>
        <p:spPr bwMode="auto">
          <a:xfrm>
            <a:off x="0" y="2241376"/>
            <a:ext cx="24288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69" name="Picture 7" descr="C:\Program Files\Miranda Ice Grey\Принятые файлы\adamenko@admn\IMG_7917.jpg"/>
          <p:cNvPicPr>
            <a:picLocks noChangeAspect="1" noChangeArrowheads="1"/>
          </p:cNvPicPr>
          <p:nvPr/>
        </p:nvPicPr>
        <p:blipFill>
          <a:blip r:embed="rId5" cstate="print"/>
          <a:srcRect b="12968"/>
          <a:stretch>
            <a:fillRect/>
          </a:stretch>
        </p:blipFill>
        <p:spPr bwMode="auto">
          <a:xfrm>
            <a:off x="0" y="980728"/>
            <a:ext cx="24288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0" name="Picture 2" descr="C:\Program Files\Miranda Ice Grey\Принятые файлы\adamenko@admn\вол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5450" y="1026939"/>
            <a:ext cx="23685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1" name="Picture 4" descr="C:\Program Files\Miranda Ice Grey\Принятые файлы\adamenko@admn\Дилижанс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63" y="2384251"/>
            <a:ext cx="235743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2" name="Picture 2" descr="C:\Program Files\Miranda Ice Grey\Принятые файлы\adamenko@admn\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63" y="4982989"/>
            <a:ext cx="2357437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3" name="Picture 4" descr="C:\Program Files\Miranda Ice Grey\Принятые файлы\adamenko@admn\DSC002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114751"/>
            <a:ext cx="2411413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74" name="Picture 6" descr="C:\Program Files\Miranda Ice Grey\Принятые файлы\adamenko@admn\Эль хмель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6563" y="3705051"/>
            <a:ext cx="235743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45" y="44624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-конечная звезда 4"/>
          <p:cNvSpPr/>
          <p:nvPr/>
        </p:nvSpPr>
        <p:spPr>
          <a:xfrm>
            <a:off x="2533650" y="1412776"/>
            <a:ext cx="4071938" cy="4071937"/>
          </a:xfrm>
          <a:prstGeom prst="star7">
            <a:avLst>
              <a:gd name="adj" fmla="val 12718"/>
              <a:gd name="hf" fmla="val 102572"/>
              <a:gd name="vf" fmla="val 105210"/>
            </a:avLst>
          </a:prstGeom>
          <a:solidFill>
            <a:srgbClr val="C000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3857625" y="3344763"/>
            <a:ext cx="14287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ru-RU" sz="2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ТУРИЗМ</a:t>
            </a:r>
            <a:endParaRPr lang="ru-RU" sz="23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512" y="2240280"/>
            <a:ext cx="3240087" cy="552459"/>
          </a:xfrm>
          <a:prstGeom prst="rect">
            <a:avLst/>
          </a:prstGeom>
          <a:solidFill>
            <a:srgbClr val="FFFF99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АКТИВНЫЙ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57813" y="2246209"/>
            <a:ext cx="3240087" cy="552459"/>
          </a:xfrm>
          <a:prstGeom prst="rect">
            <a:avLst/>
          </a:prstGeom>
          <a:solidFill>
            <a:srgbClr val="FFFF99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ПОЗНАВАТЕЛЬНЫЙ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86063" y="1527865"/>
            <a:ext cx="3600450" cy="552459"/>
          </a:xfrm>
          <a:prstGeom prst="rect">
            <a:avLst/>
          </a:prstGeom>
          <a:solidFill>
            <a:srgbClr val="FFFF99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ОЗДОРОВИТЕЛЬНЫЙ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2875" y="3602728"/>
            <a:ext cx="3240088" cy="552459"/>
          </a:xfrm>
          <a:prstGeom prst="rect">
            <a:avLst/>
          </a:prstGeom>
          <a:solidFill>
            <a:srgbClr val="FFFF99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СПОРТИВНЫЙ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475288" y="3602728"/>
            <a:ext cx="3240087" cy="552459"/>
          </a:xfrm>
          <a:prstGeom prst="rect">
            <a:avLst/>
          </a:prstGeom>
          <a:solidFill>
            <a:srgbClr val="FFFF99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СОБЫТИЙНЫЙ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85813" y="4817165"/>
            <a:ext cx="3240087" cy="552459"/>
          </a:xfrm>
          <a:prstGeom prst="rect">
            <a:avLst/>
          </a:prstGeom>
          <a:solidFill>
            <a:srgbClr val="FFFF99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ВОДНЫЙ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928813" y="287009"/>
            <a:ext cx="5286375" cy="50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130000"/>
              </a:lnSpc>
              <a:defRPr/>
            </a:pPr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Основные направления туризма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757738" y="4817165"/>
            <a:ext cx="3240087" cy="552459"/>
          </a:xfrm>
          <a:prstGeom prst="rect">
            <a:avLst/>
          </a:prstGeom>
          <a:solidFill>
            <a:srgbClr val="FFFF99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ПРОМЫСЛОВЫЙ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424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Documents and Settings\Adamenko.ADMN\Рабочий стол\фото\ффото\IMG_3997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76" y="3789040"/>
            <a:ext cx="1907704" cy="287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Documents and Settings\Adamenko.ADMN\Рабочий стол\для путеводителя\фед. центр\DSC02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33575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97416" y="260648"/>
            <a:ext cx="409733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Спортивный </a:t>
            </a:r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туризм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Adamenko.ADMN\Рабочий стол\для путеводителя\Фото в соб. календарь\биатло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23431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Documents and Settings\Adamenko.ADMN\Рабочий стол\фото\ффото\IMG_4135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29400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C:\Documents and Settings\Adamenko.ADMN\Рабочий стол\для путеводителя\фед. центр\DSCN03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84301"/>
            <a:ext cx="25717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Documents and Settings\Adamenko.ADMN\Рабочий стол\фото\ффото\DSCN56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16" y="1180407"/>
            <a:ext cx="2699792" cy="224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96876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3" cstate="print"/>
          <a:srcRect l="6699" t="25098" r="28465" b="10109"/>
          <a:stretch>
            <a:fillRect/>
          </a:stretch>
        </p:blipFill>
        <p:spPr bwMode="auto">
          <a:xfrm>
            <a:off x="34826" y="1197868"/>
            <a:ext cx="25209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2523331" y="292586"/>
            <a:ext cx="409733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Событийный туризм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I:\международный фестиваль\1_шествие, возложение\сайт\DSCN616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19872" y="4437112"/>
            <a:ext cx="3227851" cy="242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:\Рабочие документы\Болшой Урал\Форум Лысьва-2011\подготовка докладов\фото\актив\парусная регата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6329844" y="620688"/>
            <a:ext cx="2814156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D:\Присланные файлы\Горбунова Анжела Вячеславовна\скачки .jpg"/>
          <p:cNvPicPr>
            <a:picLocks noChangeAspect="1" noChangeArrowheads="1"/>
          </p:cNvPicPr>
          <p:nvPr/>
        </p:nvPicPr>
        <p:blipFill>
          <a:blip r:embed="rId7" cstate="print"/>
          <a:srcRect b="18252"/>
          <a:stretch>
            <a:fillRect/>
          </a:stretch>
        </p:blipFill>
        <p:spPr bwMode="auto">
          <a:xfrm>
            <a:off x="6300192" y="2636912"/>
            <a:ext cx="2843808" cy="240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Program Files\Miranda Ice Grey\Принятые файлы\adamenko@admn\IMG_1354.jpg"/>
          <p:cNvPicPr>
            <a:picLocks noChangeAspect="1" noChangeArrowheads="1"/>
          </p:cNvPicPr>
          <p:nvPr/>
        </p:nvPicPr>
        <p:blipFill>
          <a:blip r:embed="rId8" cstate="print"/>
          <a:srcRect b="23529"/>
          <a:stretch>
            <a:fillRect/>
          </a:stretch>
        </p:blipFill>
        <p:spPr bwMode="auto">
          <a:xfrm>
            <a:off x="2699792" y="1052513"/>
            <a:ext cx="38576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4" descr="Чайковский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1680" y="2726035"/>
            <a:ext cx="3035300" cy="2143125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</p:spPr>
      </p:pic>
      <p:pic>
        <p:nvPicPr>
          <p:cNvPr id="14340" name="Picture 3" descr="F:\мероприятия (фото)\принощение чайковскому 2010 7 мая\сайт\DSCN4451.jpg"/>
          <p:cNvPicPr>
            <a:picLocks noChangeAspect="1" noChangeArrowheads="1"/>
          </p:cNvPicPr>
          <p:nvPr/>
        </p:nvPicPr>
        <p:blipFill>
          <a:blip r:embed="rId10" cstate="print"/>
          <a:srcRect t="5634" r="9332"/>
          <a:stretch>
            <a:fillRect/>
          </a:stretch>
        </p:blipFill>
        <p:spPr bwMode="auto">
          <a:xfrm>
            <a:off x="0" y="4202112"/>
            <a:ext cx="3286125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052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9" descr="G:\активный туризм\пейнтбол.jpg"/>
          <p:cNvPicPr>
            <a:picLocks noChangeAspect="1" noChangeArrowheads="1"/>
          </p:cNvPicPr>
          <p:nvPr/>
        </p:nvPicPr>
        <p:blipFill>
          <a:blip r:embed="rId3" cstate="print"/>
          <a:srcRect l="9265"/>
          <a:stretch>
            <a:fillRect/>
          </a:stretch>
        </p:blipFill>
        <p:spPr bwMode="auto">
          <a:xfrm>
            <a:off x="0" y="1192635"/>
            <a:ext cx="3168352" cy="238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G:\активный туризм\разд.jpg"/>
          <p:cNvPicPr>
            <a:picLocks noChangeAspect="1" noChangeArrowheads="1"/>
          </p:cNvPicPr>
          <p:nvPr/>
        </p:nvPicPr>
        <p:blipFill>
          <a:blip r:embed="rId4" cstate="print"/>
          <a:srcRect r="12521" b="22309"/>
          <a:stretch>
            <a:fillRect/>
          </a:stretch>
        </p:blipFill>
        <p:spPr bwMode="auto">
          <a:xfrm>
            <a:off x="5604054" y="693465"/>
            <a:ext cx="3539946" cy="237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21951" y="292586"/>
            <a:ext cx="4097337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Активный туризм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 descr="G:\активный туризм\ашатли.jpg"/>
          <p:cNvPicPr>
            <a:picLocks noChangeAspect="1" noChangeArrowheads="1"/>
          </p:cNvPicPr>
          <p:nvPr/>
        </p:nvPicPr>
        <p:blipFill>
          <a:blip r:embed="rId6" cstate="print"/>
          <a:srcRect t="6931" r="16380" b="10135"/>
          <a:stretch>
            <a:fillRect/>
          </a:stretch>
        </p:blipFill>
        <p:spPr bwMode="auto">
          <a:xfrm>
            <a:off x="251520" y="3789040"/>
            <a:ext cx="324036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G:\активный туризм\гон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859778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Program Files\Miranda Ice Grey\Принятые файлы\adamenko@admn\snez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8074" y="2232248"/>
            <a:ext cx="3227851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8" descr="G:\активный туризм\межрегиональное первенство по автокроссу.jpg"/>
          <p:cNvPicPr>
            <a:picLocks noChangeAspect="1" noChangeArrowheads="1"/>
          </p:cNvPicPr>
          <p:nvPr/>
        </p:nvPicPr>
        <p:blipFill>
          <a:blip r:embed="rId9" cstate="print"/>
          <a:srcRect b="20600"/>
          <a:stretch>
            <a:fillRect/>
          </a:stretch>
        </p:blipFill>
        <p:spPr bwMode="auto">
          <a:xfrm>
            <a:off x="5879160" y="3573463"/>
            <a:ext cx="326484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523331" y="292586"/>
            <a:ext cx="409733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Оздоровительный туризм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2" descr="C:\Program Files\Miranda Ice Grey\Принятые файлы\adamenko@admn\phoca_thumb_l_p119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5" y="3929063"/>
            <a:ext cx="3233738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C:\Program Files\Miranda Ice Grey\Принятые файлы\adamenko@admn\p1010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1073274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C:\Program Files\Miranda Ice Grey\Принятые файлы\adamenko@admn\процедур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63" y="4000500"/>
            <a:ext cx="15716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C:\Program Files\Miranda Ice Grey\Принятые файлы\adamenko@admn\phoca_thumb_m_kosm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370013"/>
            <a:ext cx="18446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C:\Program Files\Miranda Ice Grey\Принятые файлы\adamenko@admn\spele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3929063"/>
            <a:ext cx="32353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D:\Рабочие документы\Болшой Урал\Форум Лысьва-2011\подготовка докладов\фото\мед. колледж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25" y="1071563"/>
            <a:ext cx="31432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922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C:\Program Files\Miranda Ice Grey\Принятые файлы\adamenko@admn\[0]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5775" y="2636912"/>
            <a:ext cx="2918225" cy="21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2523331" y="260648"/>
            <a:ext cx="409733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Познавательный туризм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3" descr="C:\Program Files\Miranda Ice Grey\Принятые файлы\adamenko@admn\IMG_1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513"/>
            <a:ext cx="3347864" cy="242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C:\Program Files\Miranda Ice Grey\Принятые файлы\adamenko@admn\P5131380.JPG"/>
          <p:cNvPicPr>
            <a:picLocks noChangeAspect="1" noChangeArrowheads="1"/>
          </p:cNvPicPr>
          <p:nvPr/>
        </p:nvPicPr>
        <p:blipFill>
          <a:blip r:embed="rId5" cstate="print"/>
          <a:srcRect l="11208" r="10339"/>
          <a:stretch>
            <a:fillRect/>
          </a:stretch>
        </p:blipFill>
        <p:spPr bwMode="auto">
          <a:xfrm>
            <a:off x="2627784" y="1812838"/>
            <a:ext cx="2016224" cy="222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Program Files\Miranda Ice Grey\Принятые файлы\adamenko@admn\ГЭС.jpg"/>
          <p:cNvPicPr>
            <a:picLocks noChangeAspect="1" noChangeArrowheads="1"/>
          </p:cNvPicPr>
          <p:nvPr/>
        </p:nvPicPr>
        <p:blipFill>
          <a:blip r:embed="rId7" cstate="print"/>
          <a:srcRect t="1270" r="8698"/>
          <a:stretch>
            <a:fillRect/>
          </a:stretch>
        </p:blipFill>
        <p:spPr bwMode="auto">
          <a:xfrm>
            <a:off x="0" y="3933056"/>
            <a:ext cx="2960688" cy="20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:\Program Files\Miranda Ice Grey\Принятые файлы\adamenko@admn\63472b1c5e29683fbdc32cde87f56e3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1052513"/>
            <a:ext cx="2664296" cy="18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:\Program Files\Miranda Ice Grey\Принятые файлы\adamenko@admn\82803bde11eb2c0dd43ec182ea66e68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517898"/>
            <a:ext cx="3347864" cy="234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Program Files\Miranda Ice Grey\Принятые файлы\adamenko@admn\[0]-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4408959"/>
            <a:ext cx="1660546" cy="244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093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511064" y="260648"/>
            <a:ext cx="409733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Водный туризм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 descr="C:\Program Files\Miranda Ice Grey\Принятые файлы\adamenko@admn\2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340768"/>
            <a:ext cx="37734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G:\активный туризм\кат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300" y="154714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G:\активный туризм\теплохо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4055393"/>
            <a:ext cx="40941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6" descr="G:\активный туризм\кубок камы-2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3475956"/>
            <a:ext cx="38211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4771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Program Files\Miranda Ice Grey\Принятые файлы\adamenko@admn\IMG_7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25" y="1052736"/>
            <a:ext cx="3392488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C:\Program Files\Miranda Ice Grey\Принятые файлы\varlamova@admn\e647ab5bc1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196752"/>
            <a:ext cx="3749675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2511064" y="260648"/>
            <a:ext cx="409733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Промысловый туризм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2" name="Picture 5" descr="C:\Program Files\Miranda Ice Grey\Принятые файлы\varlamova@admn\072454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3839940"/>
            <a:ext cx="276860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C:\Program Files\Miranda Ice Grey\Принятые файлы\varlamova@admn\grib3.jpg"/>
          <p:cNvPicPr>
            <a:picLocks noChangeAspect="1" noChangeArrowheads="1"/>
          </p:cNvPicPr>
          <p:nvPr/>
        </p:nvPicPr>
        <p:blipFill>
          <a:blip r:embed="rId6" cstate="print"/>
          <a:srcRect l="2222" t="2635" r="2222" b="2501"/>
          <a:stretch>
            <a:fillRect/>
          </a:stretch>
        </p:blipFill>
        <p:spPr bwMode="auto">
          <a:xfrm>
            <a:off x="3222625" y="4840065"/>
            <a:ext cx="2698750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3" descr="C:\Program Files\Miranda Ice Grey\Принятые файлы\adamenko@admn\рыба.JPG"/>
          <p:cNvPicPr>
            <a:picLocks noChangeAspect="1" noChangeArrowheads="1"/>
          </p:cNvPicPr>
          <p:nvPr/>
        </p:nvPicPr>
        <p:blipFill>
          <a:blip r:embed="rId7" cstate="print"/>
          <a:srcRect t="21887" b="8073"/>
          <a:stretch>
            <a:fillRect/>
          </a:stretch>
        </p:blipFill>
        <p:spPr bwMode="auto">
          <a:xfrm>
            <a:off x="4572000" y="3065686"/>
            <a:ext cx="37496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855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Program Files\Miranda Ice Grey\Принятые файлы\adamenko@admn\боулин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38" y="4570413"/>
            <a:ext cx="29130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555776" y="260648"/>
            <a:ext cx="40259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Развлечения и отдых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4" name="Picture 2" descr="C:\Program Files\Miranda Ice Grey\Принятые файлы\adamenko@admn\аквапар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25" y="1071563"/>
            <a:ext cx="2963863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0" descr="E:\fotos\all\park2.jpg"/>
          <p:cNvPicPr>
            <a:picLocks noChangeAspect="1" noChangeArrowheads="1"/>
          </p:cNvPicPr>
          <p:nvPr/>
        </p:nvPicPr>
        <p:blipFill>
          <a:blip r:embed="rId5" cstate="print"/>
          <a:srcRect l="31256" t="12074"/>
          <a:stretch>
            <a:fillRect/>
          </a:stretch>
        </p:blipFill>
        <p:spPr bwMode="auto">
          <a:xfrm>
            <a:off x="6059488" y="1071563"/>
            <a:ext cx="29051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 descr="G:\активный туризм\парк.jpg"/>
          <p:cNvPicPr>
            <a:picLocks noChangeAspect="1" noChangeArrowheads="1"/>
          </p:cNvPicPr>
          <p:nvPr/>
        </p:nvPicPr>
        <p:blipFill>
          <a:blip r:embed="rId6" cstate="print"/>
          <a:srcRect r="16518"/>
          <a:stretch>
            <a:fillRect/>
          </a:stretch>
        </p:blipFill>
        <p:spPr bwMode="auto">
          <a:xfrm>
            <a:off x="4929188" y="3357563"/>
            <a:ext cx="3249612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C:\Program Files\Miranda Ice Grey\Принятые файлы\adamenko@admn\DSC086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2643188"/>
            <a:ext cx="2892425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552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Box 2"/>
          <p:cNvSpPr txBox="1">
            <a:spLocks noChangeArrowheads="1"/>
          </p:cNvSpPr>
          <p:nvPr/>
        </p:nvSpPr>
        <p:spPr bwMode="auto">
          <a:xfrm>
            <a:off x="971600" y="44624"/>
            <a:ext cx="71628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Структура населения</a:t>
            </a:r>
          </a:p>
        </p:txBody>
      </p:sp>
      <p:sp>
        <p:nvSpPr>
          <p:cNvPr id="1055" name="Group 217"/>
          <p:cNvSpPr>
            <a:spLocks noGrp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60" name="Заголовок 1"/>
          <p:cNvSpPr>
            <a:spLocks/>
          </p:cNvSpPr>
          <p:nvPr/>
        </p:nvSpPr>
        <p:spPr bwMode="auto">
          <a:xfrm>
            <a:off x="3635896" y="1412776"/>
            <a:ext cx="522007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1300" b="1" dirty="0">
                <a:latin typeface="Arial" pitchFamily="34" charset="0"/>
                <a:cs typeface="Arial" pitchFamily="34" charset="0"/>
              </a:rPr>
              <a:t>Уровень рождаемости, число родившихся на 1000 населения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061" name="Заголовок 1"/>
          <p:cNvSpPr>
            <a:spLocks/>
          </p:cNvSpPr>
          <p:nvPr/>
        </p:nvSpPr>
        <p:spPr bwMode="auto">
          <a:xfrm>
            <a:off x="3635896" y="2996952"/>
            <a:ext cx="5220072" cy="30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1300" b="1" dirty="0">
                <a:latin typeface="Arial" pitchFamily="34" charset="0"/>
                <a:cs typeface="Arial" pitchFamily="34" charset="0"/>
              </a:rPr>
              <a:t>Уровень смертности, число умерших на 1000 населения</a:t>
            </a:r>
            <a:r>
              <a:rPr lang="ru-RU" sz="13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63" name="Rectangle 4"/>
          <p:cNvSpPr>
            <a:spLocks noChangeArrowheads="1"/>
          </p:cNvSpPr>
          <p:nvPr/>
        </p:nvSpPr>
        <p:spPr bwMode="auto">
          <a:xfrm>
            <a:off x="3635896" y="4808765"/>
            <a:ext cx="5220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300" b="1" dirty="0">
                <a:latin typeface="Arial" pitchFamily="34" charset="0"/>
                <a:cs typeface="Arial" pitchFamily="34" charset="0"/>
              </a:rPr>
              <a:t>Уровень преступности на 10 тыс. человек населения на территории Чайковского муниципального района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Диаграмма 21"/>
          <p:cNvGraphicFramePr/>
          <p:nvPr/>
        </p:nvGraphicFramePr>
        <p:xfrm>
          <a:off x="611560" y="1340768"/>
          <a:ext cx="2736303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683568" y="4077072"/>
          <a:ext cx="2808311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4283968" y="1772816"/>
          <a:ext cx="4176464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Диаграмма 23"/>
          <p:cNvGraphicFramePr/>
          <p:nvPr/>
        </p:nvGraphicFramePr>
        <p:xfrm>
          <a:off x="4283968" y="3429000"/>
          <a:ext cx="4176464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4283968" y="5301208"/>
          <a:ext cx="4176464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467544" y="404664"/>
            <a:ext cx="86764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42988">
              <a:defRPr/>
            </a:pP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Численность населения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района на 01.01.2014г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104,4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тыс.человек </a:t>
            </a:r>
          </a:p>
          <a:p>
            <a:pPr algn="ctr" defTabSz="1042988">
              <a:defRPr/>
            </a:pP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(3 место в крае),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1042988">
              <a:defRPr/>
            </a:pP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т.ч. </a:t>
            </a:r>
            <a:r>
              <a:rPr lang="ru-RU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г.Чайковском –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82,9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тыс. 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39850"/>
            <a:ext cx="354012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583650" y="116632"/>
            <a:ext cx="392837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Концепция развития парка культуры и отдыха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500438" y="1285875"/>
            <a:ext cx="3786187" cy="2246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1400" b="1">
                <a:latin typeface="Arial" pitchFamily="34" charset="0"/>
                <a:cs typeface="Arial" pitchFamily="34" charset="0"/>
              </a:rPr>
              <a:t>Зона аттракционов.</a:t>
            </a:r>
            <a:r>
              <a:rPr lang="ru-RU" sz="1400">
                <a:latin typeface="Arial" pitchFamily="34" charset="0"/>
                <a:cs typeface="Arial" pitchFamily="34" charset="0"/>
              </a:rPr>
              <a:t> 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1400">
                <a:latin typeface="Arial" pitchFamily="34" charset="0"/>
                <a:cs typeface="Arial" pitchFamily="34" charset="0"/>
              </a:rPr>
              <a:t>(Предполагается разделить ее на сектора: детский, молодежный, семейный):</a:t>
            </a:r>
            <a:br>
              <a:rPr lang="ru-RU" sz="1400">
                <a:latin typeface="Arial" pitchFamily="34" charset="0"/>
                <a:cs typeface="Arial" pitchFamily="34" charset="0"/>
              </a:rPr>
            </a:br>
            <a:r>
              <a:rPr lang="ru-RU" sz="1400">
                <a:latin typeface="Arial" pitchFamily="34" charset="0"/>
                <a:cs typeface="Arial" pitchFamily="34" charset="0"/>
              </a:rPr>
              <a:t>Роллеродром  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1400">
                <a:latin typeface="Arial" pitchFamily="34" charset="0"/>
                <a:cs typeface="Arial" pitchFamily="34" charset="0"/>
              </a:rPr>
              <a:t>Площадка для пейнтбола 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1400">
                <a:latin typeface="Arial" pitchFamily="34" charset="0"/>
                <a:cs typeface="Arial" pitchFamily="34" charset="0"/>
              </a:rPr>
              <a:t>Экстрим-парк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1400">
                <a:latin typeface="Arial" pitchFamily="34" charset="0"/>
                <a:cs typeface="Arial" pitchFamily="34" charset="0"/>
              </a:rPr>
              <a:t>Парк миниатюр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1400">
                <a:latin typeface="Arial" pitchFamily="34" charset="0"/>
                <a:cs typeface="Arial" pitchFamily="34" charset="0"/>
              </a:rPr>
              <a:t>Сувенирные лавки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1400">
                <a:latin typeface="Arial" pitchFamily="34" charset="0"/>
                <a:cs typeface="Arial" pitchFamily="34" charset="0"/>
              </a:rPr>
              <a:t>Летние кафе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ru-RU" sz="1400">
                <a:latin typeface="Arial" pitchFamily="34" charset="0"/>
                <a:cs typeface="Arial" pitchFamily="34" charset="0"/>
              </a:rPr>
              <a:t>Кафе и оздоровительный центр</a:t>
            </a:r>
          </a:p>
        </p:txBody>
      </p:sp>
      <p:sp>
        <p:nvSpPr>
          <p:cNvPr id="26629" name="Прямоугольник 9"/>
          <p:cNvSpPr>
            <a:spLocks noChangeArrowheads="1"/>
          </p:cNvSpPr>
          <p:nvPr/>
        </p:nvSpPr>
        <p:spPr bwMode="auto">
          <a:xfrm>
            <a:off x="1562100" y="928688"/>
            <a:ext cx="3009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ru-RU" b="1">
                <a:latin typeface="Arial" pitchFamily="34" charset="0"/>
                <a:cs typeface="Arial" pitchFamily="34" charset="0"/>
              </a:rPr>
              <a:t>Зоны территории парка</a:t>
            </a: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3714750" y="3608388"/>
            <a:ext cx="2643188" cy="2892425"/>
          </a:xfrm>
          <a:prstGeom prst="rect">
            <a:avLst/>
          </a:prstGeom>
          <a:solidFill>
            <a:srgbClr val="DDF2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1400" b="1">
                <a:latin typeface="Arial" pitchFamily="34" charset="0"/>
                <a:cs typeface="Arial" pitchFamily="34" charset="0"/>
              </a:rPr>
              <a:t>Общественный центр парка </a:t>
            </a:r>
          </a:p>
          <a:p>
            <a:pPr eaLnBrk="0" hangingPunct="0">
              <a:buClr>
                <a:srgbClr val="C00000"/>
              </a:buClr>
            </a:pPr>
            <a:r>
              <a:rPr lang="ru-RU" sz="1400">
                <a:latin typeface="Arial" pitchFamily="34" charset="0"/>
                <a:cs typeface="Arial" pitchFamily="34" charset="0"/>
              </a:rPr>
              <a:t>(будет выполнен в стиле сказочного городка):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Боулинг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Лебединое озеро с мостиком с детским кафе‑мороженое 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Малые архитектурные формы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Манежная зона с  </a:t>
            </a:r>
          </a:p>
          <a:p>
            <a:pPr eaLnBrk="0" hangingPunct="0">
              <a:buClr>
                <a:srgbClr val="C00000"/>
              </a:buClr>
            </a:pPr>
            <a:r>
              <a:rPr lang="ru-RU" sz="1400">
                <a:latin typeface="Arial" pitchFamily="34" charset="0"/>
                <a:cs typeface="Arial" pitchFamily="34" charset="0"/>
              </a:rPr>
              <a:t>временным пребыванием лошадей</a:t>
            </a:r>
          </a:p>
        </p:txBody>
      </p:sp>
      <p:sp>
        <p:nvSpPr>
          <p:cNvPr id="26631" name="Rectangle 4"/>
          <p:cNvSpPr>
            <a:spLocks noChangeArrowheads="1"/>
          </p:cNvSpPr>
          <p:nvPr/>
        </p:nvSpPr>
        <p:spPr bwMode="auto">
          <a:xfrm>
            <a:off x="6572250" y="2000250"/>
            <a:ext cx="2357438" cy="1384300"/>
          </a:xfrm>
          <a:prstGeom prst="rect">
            <a:avLst/>
          </a:prstGeom>
          <a:solidFill>
            <a:srgbClr val="DDFF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buClr>
                <a:srgbClr val="C00000"/>
              </a:buClr>
            </a:pPr>
            <a:r>
              <a:rPr lang="ru-RU" sz="1400" b="1">
                <a:latin typeface="Arial" pitchFamily="34" charset="0"/>
                <a:cs typeface="Arial" pitchFamily="34" charset="0"/>
              </a:rPr>
              <a:t>Гостинично-пляжная территория: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Гостиничный комплекс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Пляж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Пункт проката пляжного оборудования</a:t>
            </a:r>
          </a:p>
        </p:txBody>
      </p:sp>
      <p:sp>
        <p:nvSpPr>
          <p:cNvPr id="26632" name="Rectangle 4"/>
          <p:cNvSpPr>
            <a:spLocks noChangeArrowheads="1"/>
          </p:cNvSpPr>
          <p:nvPr/>
        </p:nvSpPr>
        <p:spPr bwMode="auto">
          <a:xfrm>
            <a:off x="6072188" y="3762375"/>
            <a:ext cx="2714625" cy="7381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buClr>
                <a:srgbClr val="C00000"/>
              </a:buClr>
            </a:pPr>
            <a:r>
              <a:rPr lang="ru-RU" sz="1400" b="1">
                <a:latin typeface="Arial" pitchFamily="34" charset="0"/>
                <a:cs typeface="Arial" pitchFamily="34" charset="0"/>
              </a:rPr>
              <a:t>Территория набережной: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Плавучий ресторан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Прогулочная набережная</a:t>
            </a:r>
          </a:p>
        </p:txBody>
      </p:sp>
      <p:sp>
        <p:nvSpPr>
          <p:cNvPr id="26633" name="Rectangle 4"/>
          <p:cNvSpPr>
            <a:spLocks noChangeArrowheads="1"/>
          </p:cNvSpPr>
          <p:nvPr/>
        </p:nvSpPr>
        <p:spPr bwMode="auto">
          <a:xfrm>
            <a:off x="6072188" y="4786313"/>
            <a:ext cx="2714625" cy="1600200"/>
          </a:xfrm>
          <a:prstGeom prst="rect">
            <a:avLst/>
          </a:prstGeom>
          <a:solidFill>
            <a:srgbClr val="FFE1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buClr>
                <a:srgbClr val="C00000"/>
              </a:buClr>
            </a:pPr>
            <a:r>
              <a:rPr lang="ru-RU" sz="1400" b="1">
                <a:latin typeface="Arial" pitchFamily="34" charset="0"/>
                <a:cs typeface="Arial" pitchFamily="34" charset="0"/>
              </a:rPr>
              <a:t>Спортивно-культурная территория: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Комплекс открытых спортивных сооружений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Спортивные площадки</a:t>
            </a:r>
          </a:p>
          <a:p>
            <a:pPr eaLnBrk="0" hangingPunct="0"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400">
                <a:latin typeface="Arial" pitchFamily="34" charset="0"/>
                <a:cs typeface="Arial" pitchFamily="34" charset="0"/>
              </a:rPr>
              <a:t>Административное здание спорткомплекса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44624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371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3" t="27779" r="41406" b="14696"/>
          <a:stretch>
            <a:fillRect/>
          </a:stretch>
        </p:blipFill>
        <p:spPr bwMode="auto">
          <a:xfrm>
            <a:off x="35496" y="1052736"/>
            <a:ext cx="6912768" cy="56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D:\Рабочие документы\Болшой Урал\Форум Лысьва-2011\подготовка докладов\фото\гордеева\бунгал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325" y="5119688"/>
            <a:ext cx="26066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8" descr="D:\Рабочие документы\Болшой Урал\Форум Лысьва-2011\подготовка докладов\фото\гордеева\бунгало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653136"/>
            <a:ext cx="4239354" cy="220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5" descr="D:\Рабочие документы\Болшой Урал\Форум Лысьва-2011\подготовка докладов\фото\гордеева\отдых на вод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3043112" cy="231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5"/>
          <p:cNvSpPr txBox="1">
            <a:spLocks noChangeArrowheads="1"/>
          </p:cNvSpPr>
          <p:nvPr/>
        </p:nvSpPr>
        <p:spPr bwMode="auto">
          <a:xfrm>
            <a:off x="1216130" y="116632"/>
            <a:ext cx="668309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Создание комплексного инвестиционного проекта в сфере туризма</a:t>
            </a:r>
            <a:endParaRPr lang="ru-RU" sz="23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5" y="44624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олилиния 13"/>
          <p:cNvSpPr/>
          <p:nvPr/>
        </p:nvSpPr>
        <p:spPr>
          <a:xfrm>
            <a:off x="2627784" y="1894379"/>
            <a:ext cx="3816423" cy="3550845"/>
          </a:xfrm>
          <a:custGeom>
            <a:avLst/>
            <a:gdLst>
              <a:gd name="connsiteX0" fmla="*/ 2564 w 3191476"/>
              <a:gd name="connsiteY0" fmla="*/ 742926 h 3043163"/>
              <a:gd name="connsiteX1" fmla="*/ 2564 w 3191476"/>
              <a:gd name="connsiteY1" fmla="*/ 742926 h 3043163"/>
              <a:gd name="connsiteX2" fmla="*/ 167664 w 3191476"/>
              <a:gd name="connsiteY2" fmla="*/ 692126 h 3043163"/>
              <a:gd name="connsiteX3" fmla="*/ 180364 w 3191476"/>
              <a:gd name="connsiteY3" fmla="*/ 603226 h 3043163"/>
              <a:gd name="connsiteX4" fmla="*/ 205764 w 3191476"/>
              <a:gd name="connsiteY4" fmla="*/ 527026 h 3043163"/>
              <a:gd name="connsiteX5" fmla="*/ 218464 w 3191476"/>
              <a:gd name="connsiteY5" fmla="*/ 488926 h 3043163"/>
              <a:gd name="connsiteX6" fmla="*/ 231164 w 3191476"/>
              <a:gd name="connsiteY6" fmla="*/ 374626 h 3043163"/>
              <a:gd name="connsiteX7" fmla="*/ 269264 w 3191476"/>
              <a:gd name="connsiteY7" fmla="*/ 349226 h 3043163"/>
              <a:gd name="connsiteX8" fmla="*/ 294664 w 3191476"/>
              <a:gd name="connsiteY8" fmla="*/ 311126 h 3043163"/>
              <a:gd name="connsiteX9" fmla="*/ 307364 w 3191476"/>
              <a:gd name="connsiteY9" fmla="*/ 400026 h 3043163"/>
              <a:gd name="connsiteX10" fmla="*/ 358164 w 3191476"/>
              <a:gd name="connsiteY10" fmla="*/ 425426 h 3043163"/>
              <a:gd name="connsiteX11" fmla="*/ 510564 w 3191476"/>
              <a:gd name="connsiteY11" fmla="*/ 438126 h 3043163"/>
              <a:gd name="connsiteX12" fmla="*/ 548664 w 3191476"/>
              <a:gd name="connsiteY12" fmla="*/ 463526 h 3043163"/>
              <a:gd name="connsiteX13" fmla="*/ 561364 w 3191476"/>
              <a:gd name="connsiteY13" fmla="*/ 1250926 h 3043163"/>
              <a:gd name="connsiteX14" fmla="*/ 599464 w 3191476"/>
              <a:gd name="connsiteY14" fmla="*/ 1327126 h 3043163"/>
              <a:gd name="connsiteX15" fmla="*/ 637564 w 3191476"/>
              <a:gd name="connsiteY15" fmla="*/ 1441426 h 3043163"/>
              <a:gd name="connsiteX16" fmla="*/ 650264 w 3191476"/>
              <a:gd name="connsiteY16" fmla="*/ 1479526 h 3043163"/>
              <a:gd name="connsiteX17" fmla="*/ 739164 w 3191476"/>
              <a:gd name="connsiteY17" fmla="*/ 1593826 h 3043163"/>
              <a:gd name="connsiteX18" fmla="*/ 751864 w 3191476"/>
              <a:gd name="connsiteY18" fmla="*/ 1631926 h 3043163"/>
              <a:gd name="connsiteX19" fmla="*/ 802664 w 3191476"/>
              <a:gd name="connsiteY19" fmla="*/ 1708126 h 3043163"/>
              <a:gd name="connsiteX20" fmla="*/ 853464 w 3191476"/>
              <a:gd name="connsiteY20" fmla="*/ 1784326 h 3043163"/>
              <a:gd name="connsiteX21" fmla="*/ 878864 w 3191476"/>
              <a:gd name="connsiteY21" fmla="*/ 1822426 h 3043163"/>
              <a:gd name="connsiteX22" fmla="*/ 904264 w 3191476"/>
              <a:gd name="connsiteY22" fmla="*/ 1873226 h 3043163"/>
              <a:gd name="connsiteX23" fmla="*/ 980464 w 3191476"/>
              <a:gd name="connsiteY23" fmla="*/ 1911326 h 3043163"/>
              <a:gd name="connsiteX24" fmla="*/ 1056664 w 3191476"/>
              <a:gd name="connsiteY24" fmla="*/ 1974826 h 3043163"/>
              <a:gd name="connsiteX25" fmla="*/ 1132864 w 3191476"/>
              <a:gd name="connsiteY25" fmla="*/ 2025626 h 3043163"/>
              <a:gd name="connsiteX26" fmla="*/ 1209064 w 3191476"/>
              <a:gd name="connsiteY26" fmla="*/ 2139926 h 3043163"/>
              <a:gd name="connsiteX27" fmla="*/ 1234464 w 3191476"/>
              <a:gd name="connsiteY27" fmla="*/ 2178026 h 3043163"/>
              <a:gd name="connsiteX28" fmla="*/ 1272564 w 3191476"/>
              <a:gd name="connsiteY28" fmla="*/ 2203426 h 3043163"/>
              <a:gd name="connsiteX29" fmla="*/ 1336064 w 3191476"/>
              <a:gd name="connsiteY29" fmla="*/ 2254226 h 3043163"/>
              <a:gd name="connsiteX30" fmla="*/ 1412264 w 3191476"/>
              <a:gd name="connsiteY30" fmla="*/ 2330426 h 3043163"/>
              <a:gd name="connsiteX31" fmla="*/ 1564664 w 3191476"/>
              <a:gd name="connsiteY31" fmla="*/ 2432026 h 3043163"/>
              <a:gd name="connsiteX32" fmla="*/ 1602764 w 3191476"/>
              <a:gd name="connsiteY32" fmla="*/ 2444726 h 3043163"/>
              <a:gd name="connsiteX33" fmla="*/ 1691664 w 3191476"/>
              <a:gd name="connsiteY33" fmla="*/ 2482826 h 3043163"/>
              <a:gd name="connsiteX34" fmla="*/ 1729764 w 3191476"/>
              <a:gd name="connsiteY34" fmla="*/ 2508226 h 3043163"/>
              <a:gd name="connsiteX35" fmla="*/ 2098064 w 3191476"/>
              <a:gd name="connsiteY35" fmla="*/ 2520926 h 3043163"/>
              <a:gd name="connsiteX36" fmla="*/ 2110764 w 3191476"/>
              <a:gd name="connsiteY36" fmla="*/ 2559026 h 3043163"/>
              <a:gd name="connsiteX37" fmla="*/ 2098064 w 3191476"/>
              <a:gd name="connsiteY37" fmla="*/ 2711426 h 3043163"/>
              <a:gd name="connsiteX38" fmla="*/ 2059964 w 3191476"/>
              <a:gd name="connsiteY38" fmla="*/ 2724126 h 3043163"/>
              <a:gd name="connsiteX39" fmla="*/ 1882164 w 3191476"/>
              <a:gd name="connsiteY39" fmla="*/ 2762226 h 3043163"/>
              <a:gd name="connsiteX40" fmla="*/ 1844064 w 3191476"/>
              <a:gd name="connsiteY40" fmla="*/ 2787626 h 3043163"/>
              <a:gd name="connsiteX41" fmla="*/ 1894864 w 3191476"/>
              <a:gd name="connsiteY41" fmla="*/ 2952726 h 3043163"/>
              <a:gd name="connsiteX42" fmla="*/ 2123464 w 3191476"/>
              <a:gd name="connsiteY42" fmla="*/ 2940026 h 3043163"/>
              <a:gd name="connsiteX43" fmla="*/ 2250464 w 3191476"/>
              <a:gd name="connsiteY43" fmla="*/ 2901926 h 3043163"/>
              <a:gd name="connsiteX44" fmla="*/ 2606064 w 3191476"/>
              <a:gd name="connsiteY44" fmla="*/ 2889226 h 3043163"/>
              <a:gd name="connsiteX45" fmla="*/ 2618764 w 3191476"/>
              <a:gd name="connsiteY45" fmla="*/ 2774926 h 3043163"/>
              <a:gd name="connsiteX46" fmla="*/ 2745764 w 3191476"/>
              <a:gd name="connsiteY46" fmla="*/ 2774926 h 3043163"/>
              <a:gd name="connsiteX47" fmla="*/ 2783864 w 3191476"/>
              <a:gd name="connsiteY47" fmla="*/ 2787626 h 3043163"/>
              <a:gd name="connsiteX48" fmla="*/ 2860064 w 3191476"/>
              <a:gd name="connsiteY48" fmla="*/ 2838426 h 3043163"/>
              <a:gd name="connsiteX49" fmla="*/ 2885464 w 3191476"/>
              <a:gd name="connsiteY49" fmla="*/ 2876526 h 3043163"/>
              <a:gd name="connsiteX50" fmla="*/ 2961664 w 3191476"/>
              <a:gd name="connsiteY50" fmla="*/ 2940026 h 3043163"/>
              <a:gd name="connsiteX51" fmla="*/ 2987064 w 3191476"/>
              <a:gd name="connsiteY51" fmla="*/ 2978126 h 3043163"/>
              <a:gd name="connsiteX52" fmla="*/ 3063264 w 3191476"/>
              <a:gd name="connsiteY52" fmla="*/ 3041626 h 3043163"/>
              <a:gd name="connsiteX53" fmla="*/ 3177564 w 3191476"/>
              <a:gd name="connsiteY53" fmla="*/ 3028926 h 3043163"/>
              <a:gd name="connsiteX54" fmla="*/ 3190264 w 3191476"/>
              <a:gd name="connsiteY54" fmla="*/ 2990826 h 3043163"/>
              <a:gd name="connsiteX55" fmla="*/ 3164864 w 3191476"/>
              <a:gd name="connsiteY55" fmla="*/ 2889226 h 3043163"/>
              <a:gd name="connsiteX56" fmla="*/ 3126764 w 3191476"/>
              <a:gd name="connsiteY56" fmla="*/ 2813026 h 3043163"/>
              <a:gd name="connsiteX57" fmla="*/ 3050564 w 3191476"/>
              <a:gd name="connsiteY57" fmla="*/ 2762226 h 3043163"/>
              <a:gd name="connsiteX58" fmla="*/ 2974364 w 3191476"/>
              <a:gd name="connsiteY58" fmla="*/ 2724126 h 3043163"/>
              <a:gd name="connsiteX59" fmla="*/ 2860064 w 3191476"/>
              <a:gd name="connsiteY59" fmla="*/ 2647926 h 3043163"/>
              <a:gd name="connsiteX60" fmla="*/ 2821964 w 3191476"/>
              <a:gd name="connsiteY60" fmla="*/ 2622526 h 3043163"/>
              <a:gd name="connsiteX61" fmla="*/ 2796564 w 3191476"/>
              <a:gd name="connsiteY61" fmla="*/ 2584426 h 3043163"/>
              <a:gd name="connsiteX62" fmla="*/ 2720364 w 3191476"/>
              <a:gd name="connsiteY62" fmla="*/ 2559026 h 3043163"/>
              <a:gd name="connsiteX63" fmla="*/ 2682264 w 3191476"/>
              <a:gd name="connsiteY63" fmla="*/ 2546326 h 3043163"/>
              <a:gd name="connsiteX64" fmla="*/ 2644164 w 3191476"/>
              <a:gd name="connsiteY64" fmla="*/ 2533626 h 3043163"/>
              <a:gd name="connsiteX65" fmla="*/ 2606064 w 3191476"/>
              <a:gd name="connsiteY65" fmla="*/ 2520926 h 3043163"/>
              <a:gd name="connsiteX66" fmla="*/ 2504464 w 3191476"/>
              <a:gd name="connsiteY66" fmla="*/ 2533626 h 3043163"/>
              <a:gd name="connsiteX67" fmla="*/ 2479064 w 3191476"/>
              <a:gd name="connsiteY67" fmla="*/ 2571726 h 3043163"/>
              <a:gd name="connsiteX68" fmla="*/ 2390164 w 3191476"/>
              <a:gd name="connsiteY68" fmla="*/ 2559026 h 3043163"/>
              <a:gd name="connsiteX69" fmla="*/ 2428264 w 3191476"/>
              <a:gd name="connsiteY69" fmla="*/ 2546326 h 3043163"/>
              <a:gd name="connsiteX70" fmla="*/ 2428264 w 3191476"/>
              <a:gd name="connsiteY70" fmla="*/ 2444726 h 3043163"/>
              <a:gd name="connsiteX71" fmla="*/ 2415564 w 3191476"/>
              <a:gd name="connsiteY71" fmla="*/ 2406626 h 3043163"/>
              <a:gd name="connsiteX72" fmla="*/ 2377464 w 3191476"/>
              <a:gd name="connsiteY72" fmla="*/ 2368526 h 3043163"/>
              <a:gd name="connsiteX73" fmla="*/ 2263164 w 3191476"/>
              <a:gd name="connsiteY73" fmla="*/ 2305026 h 3043163"/>
              <a:gd name="connsiteX74" fmla="*/ 1742464 w 3191476"/>
              <a:gd name="connsiteY74" fmla="*/ 2266926 h 3043163"/>
              <a:gd name="connsiteX75" fmla="*/ 1640864 w 3191476"/>
              <a:gd name="connsiteY75" fmla="*/ 2254226 h 3043163"/>
              <a:gd name="connsiteX76" fmla="*/ 1577364 w 3191476"/>
              <a:gd name="connsiteY76" fmla="*/ 2203426 h 3043163"/>
              <a:gd name="connsiteX77" fmla="*/ 1501164 w 3191476"/>
              <a:gd name="connsiteY77" fmla="*/ 2152626 h 3043163"/>
              <a:gd name="connsiteX78" fmla="*/ 1463064 w 3191476"/>
              <a:gd name="connsiteY78" fmla="*/ 2127226 h 3043163"/>
              <a:gd name="connsiteX79" fmla="*/ 1424964 w 3191476"/>
              <a:gd name="connsiteY79" fmla="*/ 2101826 h 3043163"/>
              <a:gd name="connsiteX80" fmla="*/ 1386864 w 3191476"/>
              <a:gd name="connsiteY80" fmla="*/ 2076426 h 3043163"/>
              <a:gd name="connsiteX81" fmla="*/ 1323364 w 3191476"/>
              <a:gd name="connsiteY81" fmla="*/ 2012926 h 3043163"/>
              <a:gd name="connsiteX82" fmla="*/ 1247164 w 3191476"/>
              <a:gd name="connsiteY82" fmla="*/ 1936726 h 3043163"/>
              <a:gd name="connsiteX83" fmla="*/ 1196364 w 3191476"/>
              <a:gd name="connsiteY83" fmla="*/ 1898626 h 3043163"/>
              <a:gd name="connsiteX84" fmla="*/ 1132864 w 3191476"/>
              <a:gd name="connsiteY84" fmla="*/ 1835126 h 3043163"/>
              <a:gd name="connsiteX85" fmla="*/ 1082064 w 3191476"/>
              <a:gd name="connsiteY85" fmla="*/ 1758926 h 3043163"/>
              <a:gd name="connsiteX86" fmla="*/ 1043964 w 3191476"/>
              <a:gd name="connsiteY86" fmla="*/ 1733526 h 3043163"/>
              <a:gd name="connsiteX87" fmla="*/ 1005864 w 3191476"/>
              <a:gd name="connsiteY87" fmla="*/ 1695426 h 3043163"/>
              <a:gd name="connsiteX88" fmla="*/ 942364 w 3191476"/>
              <a:gd name="connsiteY88" fmla="*/ 1619226 h 3043163"/>
              <a:gd name="connsiteX89" fmla="*/ 904264 w 3191476"/>
              <a:gd name="connsiteY89" fmla="*/ 1504926 h 3043163"/>
              <a:gd name="connsiteX90" fmla="*/ 891564 w 3191476"/>
              <a:gd name="connsiteY90" fmla="*/ 1466826 h 3043163"/>
              <a:gd name="connsiteX91" fmla="*/ 866164 w 3191476"/>
              <a:gd name="connsiteY91" fmla="*/ 1428726 h 3043163"/>
              <a:gd name="connsiteX92" fmla="*/ 840764 w 3191476"/>
              <a:gd name="connsiteY92" fmla="*/ 1352526 h 3043163"/>
              <a:gd name="connsiteX93" fmla="*/ 789964 w 3191476"/>
              <a:gd name="connsiteY93" fmla="*/ 1276326 h 3043163"/>
              <a:gd name="connsiteX94" fmla="*/ 764564 w 3191476"/>
              <a:gd name="connsiteY94" fmla="*/ 1238226 h 3043163"/>
              <a:gd name="connsiteX95" fmla="*/ 726464 w 3191476"/>
              <a:gd name="connsiteY95" fmla="*/ 1162026 h 3043163"/>
              <a:gd name="connsiteX96" fmla="*/ 701064 w 3191476"/>
              <a:gd name="connsiteY96" fmla="*/ 1085826 h 3043163"/>
              <a:gd name="connsiteX97" fmla="*/ 688364 w 3191476"/>
              <a:gd name="connsiteY97" fmla="*/ 1047726 h 3043163"/>
              <a:gd name="connsiteX98" fmla="*/ 701064 w 3191476"/>
              <a:gd name="connsiteY98" fmla="*/ 908026 h 3043163"/>
              <a:gd name="connsiteX99" fmla="*/ 739164 w 3191476"/>
              <a:gd name="connsiteY99" fmla="*/ 895326 h 3043163"/>
              <a:gd name="connsiteX100" fmla="*/ 764564 w 3191476"/>
              <a:gd name="connsiteY100" fmla="*/ 539726 h 3043163"/>
              <a:gd name="connsiteX101" fmla="*/ 739164 w 3191476"/>
              <a:gd name="connsiteY101" fmla="*/ 400026 h 3043163"/>
              <a:gd name="connsiteX102" fmla="*/ 713764 w 3191476"/>
              <a:gd name="connsiteY102" fmla="*/ 361926 h 3043163"/>
              <a:gd name="connsiteX103" fmla="*/ 675664 w 3191476"/>
              <a:gd name="connsiteY103" fmla="*/ 323826 h 3043163"/>
              <a:gd name="connsiteX104" fmla="*/ 637564 w 3191476"/>
              <a:gd name="connsiteY104" fmla="*/ 247626 h 3043163"/>
              <a:gd name="connsiteX105" fmla="*/ 599464 w 3191476"/>
              <a:gd name="connsiteY105" fmla="*/ 222226 h 3043163"/>
              <a:gd name="connsiteX106" fmla="*/ 586764 w 3191476"/>
              <a:gd name="connsiteY106" fmla="*/ 184126 h 3043163"/>
              <a:gd name="connsiteX107" fmla="*/ 485164 w 3191476"/>
              <a:gd name="connsiteY107" fmla="*/ 57126 h 3043163"/>
              <a:gd name="connsiteX108" fmla="*/ 447064 w 3191476"/>
              <a:gd name="connsiteY108" fmla="*/ 31726 h 3043163"/>
              <a:gd name="connsiteX109" fmla="*/ 370864 w 3191476"/>
              <a:gd name="connsiteY109" fmla="*/ 6326 h 3043163"/>
              <a:gd name="connsiteX110" fmla="*/ 243864 w 3191476"/>
              <a:gd name="connsiteY110" fmla="*/ 19026 h 3043163"/>
              <a:gd name="connsiteX111" fmla="*/ 193064 w 3191476"/>
              <a:gd name="connsiteY111" fmla="*/ 95226 h 3043163"/>
              <a:gd name="connsiteX112" fmla="*/ 104164 w 3191476"/>
              <a:gd name="connsiteY112" fmla="*/ 222226 h 3043163"/>
              <a:gd name="connsiteX113" fmla="*/ 78764 w 3191476"/>
              <a:gd name="connsiteY113" fmla="*/ 260326 h 3043163"/>
              <a:gd name="connsiteX114" fmla="*/ 15264 w 3191476"/>
              <a:gd name="connsiteY114" fmla="*/ 349226 h 3043163"/>
              <a:gd name="connsiteX115" fmla="*/ 2564 w 3191476"/>
              <a:gd name="connsiteY115" fmla="*/ 742926 h 304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3191476" h="3043163">
                <a:moveTo>
                  <a:pt x="2564" y="742926"/>
                </a:moveTo>
                <a:lnTo>
                  <a:pt x="2564" y="742926"/>
                </a:lnTo>
                <a:cubicBezTo>
                  <a:pt x="68542" y="736928"/>
                  <a:pt x="145354" y="766493"/>
                  <a:pt x="167664" y="692126"/>
                </a:cubicBezTo>
                <a:cubicBezTo>
                  <a:pt x="176266" y="663454"/>
                  <a:pt x="173633" y="632394"/>
                  <a:pt x="180364" y="603226"/>
                </a:cubicBezTo>
                <a:cubicBezTo>
                  <a:pt x="186384" y="577138"/>
                  <a:pt x="197297" y="552426"/>
                  <a:pt x="205764" y="527026"/>
                </a:cubicBezTo>
                <a:lnTo>
                  <a:pt x="218464" y="488926"/>
                </a:lnTo>
                <a:cubicBezTo>
                  <a:pt x="222697" y="450826"/>
                  <a:pt x="218063" y="410652"/>
                  <a:pt x="231164" y="374626"/>
                </a:cubicBezTo>
                <a:cubicBezTo>
                  <a:pt x="236380" y="360281"/>
                  <a:pt x="258471" y="360019"/>
                  <a:pt x="269264" y="349226"/>
                </a:cubicBezTo>
                <a:cubicBezTo>
                  <a:pt x="280057" y="338433"/>
                  <a:pt x="286197" y="323826"/>
                  <a:pt x="294664" y="311126"/>
                </a:cubicBezTo>
                <a:cubicBezTo>
                  <a:pt x="298897" y="340759"/>
                  <a:pt x="292827" y="373859"/>
                  <a:pt x="307364" y="400026"/>
                </a:cubicBezTo>
                <a:cubicBezTo>
                  <a:pt x="316558" y="416576"/>
                  <a:pt x="339556" y="421937"/>
                  <a:pt x="358164" y="425426"/>
                </a:cubicBezTo>
                <a:cubicBezTo>
                  <a:pt x="408267" y="434820"/>
                  <a:pt x="459764" y="433893"/>
                  <a:pt x="510564" y="438126"/>
                </a:cubicBezTo>
                <a:cubicBezTo>
                  <a:pt x="523264" y="446593"/>
                  <a:pt x="547712" y="448292"/>
                  <a:pt x="548664" y="463526"/>
                </a:cubicBezTo>
                <a:cubicBezTo>
                  <a:pt x="565038" y="725516"/>
                  <a:pt x="553291" y="988549"/>
                  <a:pt x="561364" y="1250926"/>
                </a:cubicBezTo>
                <a:cubicBezTo>
                  <a:pt x="562512" y="1288247"/>
                  <a:pt x="585312" y="1295285"/>
                  <a:pt x="599464" y="1327126"/>
                </a:cubicBezTo>
                <a:lnTo>
                  <a:pt x="637564" y="1441426"/>
                </a:lnTo>
                <a:cubicBezTo>
                  <a:pt x="641797" y="1454126"/>
                  <a:pt x="642838" y="1468387"/>
                  <a:pt x="650264" y="1479526"/>
                </a:cubicBezTo>
                <a:cubicBezTo>
                  <a:pt x="711027" y="1570670"/>
                  <a:pt x="679478" y="1534140"/>
                  <a:pt x="739164" y="1593826"/>
                </a:cubicBezTo>
                <a:cubicBezTo>
                  <a:pt x="743397" y="1606526"/>
                  <a:pt x="745363" y="1620224"/>
                  <a:pt x="751864" y="1631926"/>
                </a:cubicBezTo>
                <a:cubicBezTo>
                  <a:pt x="766689" y="1658611"/>
                  <a:pt x="785731" y="1682726"/>
                  <a:pt x="802664" y="1708126"/>
                </a:cubicBezTo>
                <a:lnTo>
                  <a:pt x="853464" y="1784326"/>
                </a:lnTo>
                <a:cubicBezTo>
                  <a:pt x="861931" y="1797026"/>
                  <a:pt x="872038" y="1808774"/>
                  <a:pt x="878864" y="1822426"/>
                </a:cubicBezTo>
                <a:cubicBezTo>
                  <a:pt x="887331" y="1839359"/>
                  <a:pt x="892144" y="1858682"/>
                  <a:pt x="904264" y="1873226"/>
                </a:cubicBezTo>
                <a:cubicBezTo>
                  <a:pt x="923202" y="1895952"/>
                  <a:pt x="954459" y="1902658"/>
                  <a:pt x="980464" y="1911326"/>
                </a:cubicBezTo>
                <a:cubicBezTo>
                  <a:pt x="1091774" y="2022636"/>
                  <a:pt x="950576" y="1886419"/>
                  <a:pt x="1056664" y="1974826"/>
                </a:cubicBezTo>
                <a:cubicBezTo>
                  <a:pt x="1120085" y="2027677"/>
                  <a:pt x="1065907" y="2003307"/>
                  <a:pt x="1132864" y="2025626"/>
                </a:cubicBezTo>
                <a:lnTo>
                  <a:pt x="1209064" y="2139926"/>
                </a:lnTo>
                <a:cubicBezTo>
                  <a:pt x="1217531" y="2152626"/>
                  <a:pt x="1221764" y="2169559"/>
                  <a:pt x="1234464" y="2178026"/>
                </a:cubicBezTo>
                <a:lnTo>
                  <a:pt x="1272564" y="2203426"/>
                </a:lnTo>
                <a:cubicBezTo>
                  <a:pt x="1342282" y="2308004"/>
                  <a:pt x="1251127" y="2188164"/>
                  <a:pt x="1336064" y="2254226"/>
                </a:cubicBezTo>
                <a:cubicBezTo>
                  <a:pt x="1364418" y="2276279"/>
                  <a:pt x="1382376" y="2310501"/>
                  <a:pt x="1412264" y="2330426"/>
                </a:cubicBezTo>
                <a:lnTo>
                  <a:pt x="1564664" y="2432026"/>
                </a:lnTo>
                <a:cubicBezTo>
                  <a:pt x="1575803" y="2439452"/>
                  <a:pt x="1590064" y="2440493"/>
                  <a:pt x="1602764" y="2444726"/>
                </a:cubicBezTo>
                <a:cubicBezTo>
                  <a:pt x="1698416" y="2508494"/>
                  <a:pt x="1576850" y="2433620"/>
                  <a:pt x="1691664" y="2482826"/>
                </a:cubicBezTo>
                <a:cubicBezTo>
                  <a:pt x="1705693" y="2488839"/>
                  <a:pt x="1714567" y="2506801"/>
                  <a:pt x="1729764" y="2508226"/>
                </a:cubicBezTo>
                <a:cubicBezTo>
                  <a:pt x="1852067" y="2519692"/>
                  <a:pt x="1975297" y="2516693"/>
                  <a:pt x="2098064" y="2520926"/>
                </a:cubicBezTo>
                <a:cubicBezTo>
                  <a:pt x="2102297" y="2533626"/>
                  <a:pt x="2110764" y="2545639"/>
                  <a:pt x="2110764" y="2559026"/>
                </a:cubicBezTo>
                <a:cubicBezTo>
                  <a:pt x="2110764" y="2610002"/>
                  <a:pt x="2113055" y="2662704"/>
                  <a:pt x="2098064" y="2711426"/>
                </a:cubicBezTo>
                <a:cubicBezTo>
                  <a:pt x="2094127" y="2724221"/>
                  <a:pt x="2072269" y="2718853"/>
                  <a:pt x="2059964" y="2724126"/>
                </a:cubicBezTo>
                <a:cubicBezTo>
                  <a:pt x="1951795" y="2770484"/>
                  <a:pt x="2071409" y="2743301"/>
                  <a:pt x="1882164" y="2762226"/>
                </a:cubicBezTo>
                <a:cubicBezTo>
                  <a:pt x="1869464" y="2770693"/>
                  <a:pt x="1846573" y="2772570"/>
                  <a:pt x="1844064" y="2787626"/>
                </a:cubicBezTo>
                <a:cubicBezTo>
                  <a:pt x="1825438" y="2899384"/>
                  <a:pt x="1840660" y="2898522"/>
                  <a:pt x="1894864" y="2952726"/>
                </a:cubicBezTo>
                <a:cubicBezTo>
                  <a:pt x="1971064" y="2948493"/>
                  <a:pt x="2047736" y="2949492"/>
                  <a:pt x="2123464" y="2940026"/>
                </a:cubicBezTo>
                <a:cubicBezTo>
                  <a:pt x="2172118" y="2933944"/>
                  <a:pt x="2202442" y="2904927"/>
                  <a:pt x="2250464" y="2901926"/>
                </a:cubicBezTo>
                <a:cubicBezTo>
                  <a:pt x="2368842" y="2894527"/>
                  <a:pt x="2487531" y="2893459"/>
                  <a:pt x="2606064" y="2889226"/>
                </a:cubicBezTo>
                <a:cubicBezTo>
                  <a:pt x="2610297" y="2851126"/>
                  <a:pt x="2601620" y="2809213"/>
                  <a:pt x="2618764" y="2774926"/>
                </a:cubicBezTo>
                <a:cubicBezTo>
                  <a:pt x="2633337" y="2745779"/>
                  <a:pt x="2742647" y="2774406"/>
                  <a:pt x="2745764" y="2774926"/>
                </a:cubicBezTo>
                <a:cubicBezTo>
                  <a:pt x="2758464" y="2779159"/>
                  <a:pt x="2772162" y="2781125"/>
                  <a:pt x="2783864" y="2787626"/>
                </a:cubicBezTo>
                <a:cubicBezTo>
                  <a:pt x="2810549" y="2802451"/>
                  <a:pt x="2860064" y="2838426"/>
                  <a:pt x="2860064" y="2838426"/>
                </a:cubicBezTo>
                <a:cubicBezTo>
                  <a:pt x="2868531" y="2851126"/>
                  <a:pt x="2875693" y="2864800"/>
                  <a:pt x="2885464" y="2876526"/>
                </a:cubicBezTo>
                <a:cubicBezTo>
                  <a:pt x="2916022" y="2913196"/>
                  <a:pt x="2924202" y="2915051"/>
                  <a:pt x="2961664" y="2940026"/>
                </a:cubicBezTo>
                <a:cubicBezTo>
                  <a:pt x="2970131" y="2952726"/>
                  <a:pt x="2977293" y="2966400"/>
                  <a:pt x="2987064" y="2978126"/>
                </a:cubicBezTo>
                <a:cubicBezTo>
                  <a:pt x="3017622" y="3014796"/>
                  <a:pt x="3025802" y="3016651"/>
                  <a:pt x="3063264" y="3041626"/>
                </a:cubicBezTo>
                <a:cubicBezTo>
                  <a:pt x="3101364" y="3037393"/>
                  <a:pt x="3141971" y="3043163"/>
                  <a:pt x="3177564" y="3028926"/>
                </a:cubicBezTo>
                <a:cubicBezTo>
                  <a:pt x="3189993" y="3023954"/>
                  <a:pt x="3191476" y="3004158"/>
                  <a:pt x="3190264" y="2990826"/>
                </a:cubicBezTo>
                <a:cubicBezTo>
                  <a:pt x="3187103" y="2956060"/>
                  <a:pt x="3175903" y="2922344"/>
                  <a:pt x="3164864" y="2889226"/>
                </a:cubicBezTo>
                <a:cubicBezTo>
                  <a:pt x="3155805" y="2862049"/>
                  <a:pt x="3149935" y="2833301"/>
                  <a:pt x="3126764" y="2813026"/>
                </a:cubicBezTo>
                <a:cubicBezTo>
                  <a:pt x="3103790" y="2792924"/>
                  <a:pt x="3075964" y="2779159"/>
                  <a:pt x="3050564" y="2762226"/>
                </a:cubicBezTo>
                <a:cubicBezTo>
                  <a:pt x="3001325" y="2729400"/>
                  <a:pt x="3026944" y="2741653"/>
                  <a:pt x="2974364" y="2724126"/>
                </a:cubicBezTo>
                <a:lnTo>
                  <a:pt x="2860064" y="2647926"/>
                </a:lnTo>
                <a:lnTo>
                  <a:pt x="2821964" y="2622526"/>
                </a:lnTo>
                <a:cubicBezTo>
                  <a:pt x="2813497" y="2609826"/>
                  <a:pt x="2809507" y="2592516"/>
                  <a:pt x="2796564" y="2584426"/>
                </a:cubicBezTo>
                <a:cubicBezTo>
                  <a:pt x="2773860" y="2570236"/>
                  <a:pt x="2745764" y="2567493"/>
                  <a:pt x="2720364" y="2559026"/>
                </a:cubicBezTo>
                <a:lnTo>
                  <a:pt x="2682264" y="2546326"/>
                </a:lnTo>
                <a:lnTo>
                  <a:pt x="2644164" y="2533626"/>
                </a:lnTo>
                <a:lnTo>
                  <a:pt x="2606064" y="2520926"/>
                </a:lnTo>
                <a:cubicBezTo>
                  <a:pt x="2572197" y="2525159"/>
                  <a:pt x="2536153" y="2520950"/>
                  <a:pt x="2504464" y="2533626"/>
                </a:cubicBezTo>
                <a:cubicBezTo>
                  <a:pt x="2490292" y="2539295"/>
                  <a:pt x="2493964" y="2568415"/>
                  <a:pt x="2479064" y="2571726"/>
                </a:cubicBezTo>
                <a:cubicBezTo>
                  <a:pt x="2449843" y="2578220"/>
                  <a:pt x="2419797" y="2563259"/>
                  <a:pt x="2390164" y="2559026"/>
                </a:cubicBezTo>
                <a:cubicBezTo>
                  <a:pt x="2402864" y="2554793"/>
                  <a:pt x="2418798" y="2555792"/>
                  <a:pt x="2428264" y="2546326"/>
                </a:cubicBezTo>
                <a:cubicBezTo>
                  <a:pt x="2453700" y="2520890"/>
                  <a:pt x="2434061" y="2467912"/>
                  <a:pt x="2428264" y="2444726"/>
                </a:cubicBezTo>
                <a:cubicBezTo>
                  <a:pt x="2425017" y="2431739"/>
                  <a:pt x="2422990" y="2417765"/>
                  <a:pt x="2415564" y="2406626"/>
                </a:cubicBezTo>
                <a:cubicBezTo>
                  <a:pt x="2405601" y="2391682"/>
                  <a:pt x="2391641" y="2379553"/>
                  <a:pt x="2377464" y="2368526"/>
                </a:cubicBezTo>
                <a:cubicBezTo>
                  <a:pt x="2311960" y="2317578"/>
                  <a:pt x="2320649" y="2324188"/>
                  <a:pt x="2263164" y="2305026"/>
                </a:cubicBezTo>
                <a:cubicBezTo>
                  <a:pt x="2089868" y="2189495"/>
                  <a:pt x="2254033" y="2289168"/>
                  <a:pt x="1742464" y="2266926"/>
                </a:cubicBezTo>
                <a:cubicBezTo>
                  <a:pt x="1708366" y="2265443"/>
                  <a:pt x="1674731" y="2258459"/>
                  <a:pt x="1640864" y="2254226"/>
                </a:cubicBezTo>
                <a:cubicBezTo>
                  <a:pt x="1555064" y="2225626"/>
                  <a:pt x="1648066" y="2265290"/>
                  <a:pt x="1577364" y="2203426"/>
                </a:cubicBezTo>
                <a:cubicBezTo>
                  <a:pt x="1554390" y="2183324"/>
                  <a:pt x="1526564" y="2169559"/>
                  <a:pt x="1501164" y="2152626"/>
                </a:cubicBezTo>
                <a:lnTo>
                  <a:pt x="1463064" y="2127226"/>
                </a:lnTo>
                <a:lnTo>
                  <a:pt x="1424964" y="2101826"/>
                </a:lnTo>
                <a:lnTo>
                  <a:pt x="1386864" y="2076426"/>
                </a:lnTo>
                <a:cubicBezTo>
                  <a:pt x="1334525" y="1997917"/>
                  <a:pt x="1392637" y="2074502"/>
                  <a:pt x="1323364" y="2012926"/>
                </a:cubicBezTo>
                <a:cubicBezTo>
                  <a:pt x="1296516" y="1989061"/>
                  <a:pt x="1275901" y="1958279"/>
                  <a:pt x="1247164" y="1936726"/>
                </a:cubicBezTo>
                <a:cubicBezTo>
                  <a:pt x="1230231" y="1924026"/>
                  <a:pt x="1211331" y="1913593"/>
                  <a:pt x="1196364" y="1898626"/>
                </a:cubicBezTo>
                <a:cubicBezTo>
                  <a:pt x="1111697" y="1813959"/>
                  <a:pt x="1234464" y="1902859"/>
                  <a:pt x="1132864" y="1835126"/>
                </a:cubicBezTo>
                <a:lnTo>
                  <a:pt x="1082064" y="1758926"/>
                </a:lnTo>
                <a:cubicBezTo>
                  <a:pt x="1073597" y="1746226"/>
                  <a:pt x="1055690" y="1743297"/>
                  <a:pt x="1043964" y="1733526"/>
                </a:cubicBezTo>
                <a:cubicBezTo>
                  <a:pt x="1030166" y="1722028"/>
                  <a:pt x="1017362" y="1709224"/>
                  <a:pt x="1005864" y="1695426"/>
                </a:cubicBezTo>
                <a:cubicBezTo>
                  <a:pt x="917457" y="1589338"/>
                  <a:pt x="1053674" y="1730536"/>
                  <a:pt x="942364" y="1619226"/>
                </a:cubicBezTo>
                <a:lnTo>
                  <a:pt x="904264" y="1504926"/>
                </a:lnTo>
                <a:cubicBezTo>
                  <a:pt x="900031" y="1492226"/>
                  <a:pt x="898990" y="1477965"/>
                  <a:pt x="891564" y="1466826"/>
                </a:cubicBezTo>
                <a:cubicBezTo>
                  <a:pt x="883097" y="1454126"/>
                  <a:pt x="872363" y="1442674"/>
                  <a:pt x="866164" y="1428726"/>
                </a:cubicBezTo>
                <a:cubicBezTo>
                  <a:pt x="855290" y="1404260"/>
                  <a:pt x="855616" y="1374803"/>
                  <a:pt x="840764" y="1352526"/>
                </a:cubicBezTo>
                <a:lnTo>
                  <a:pt x="789964" y="1276326"/>
                </a:lnTo>
                <a:cubicBezTo>
                  <a:pt x="781497" y="1263626"/>
                  <a:pt x="769391" y="1252706"/>
                  <a:pt x="764564" y="1238226"/>
                </a:cubicBezTo>
                <a:cubicBezTo>
                  <a:pt x="718247" y="1099275"/>
                  <a:pt x="792116" y="1309742"/>
                  <a:pt x="726464" y="1162026"/>
                </a:cubicBezTo>
                <a:cubicBezTo>
                  <a:pt x="715590" y="1137560"/>
                  <a:pt x="709531" y="1111226"/>
                  <a:pt x="701064" y="1085826"/>
                </a:cubicBezTo>
                <a:lnTo>
                  <a:pt x="688364" y="1047726"/>
                </a:lnTo>
                <a:cubicBezTo>
                  <a:pt x="692597" y="1001159"/>
                  <a:pt x="686278" y="952385"/>
                  <a:pt x="701064" y="908026"/>
                </a:cubicBezTo>
                <a:cubicBezTo>
                  <a:pt x="705297" y="895326"/>
                  <a:pt x="737128" y="908557"/>
                  <a:pt x="739164" y="895326"/>
                </a:cubicBezTo>
                <a:cubicBezTo>
                  <a:pt x="822356" y="354580"/>
                  <a:pt x="709528" y="704834"/>
                  <a:pt x="764564" y="539726"/>
                </a:cubicBezTo>
                <a:cubicBezTo>
                  <a:pt x="760186" y="504703"/>
                  <a:pt x="758741" y="439181"/>
                  <a:pt x="739164" y="400026"/>
                </a:cubicBezTo>
                <a:cubicBezTo>
                  <a:pt x="732338" y="386374"/>
                  <a:pt x="723535" y="373652"/>
                  <a:pt x="713764" y="361926"/>
                </a:cubicBezTo>
                <a:cubicBezTo>
                  <a:pt x="702266" y="348128"/>
                  <a:pt x="688364" y="336526"/>
                  <a:pt x="675664" y="323826"/>
                </a:cubicBezTo>
                <a:cubicBezTo>
                  <a:pt x="665335" y="292838"/>
                  <a:pt x="662183" y="272245"/>
                  <a:pt x="637564" y="247626"/>
                </a:cubicBezTo>
                <a:cubicBezTo>
                  <a:pt x="626771" y="236833"/>
                  <a:pt x="612164" y="230693"/>
                  <a:pt x="599464" y="222226"/>
                </a:cubicBezTo>
                <a:cubicBezTo>
                  <a:pt x="595231" y="209526"/>
                  <a:pt x="593265" y="195828"/>
                  <a:pt x="586764" y="184126"/>
                </a:cubicBezTo>
                <a:cubicBezTo>
                  <a:pt x="557052" y="130644"/>
                  <a:pt x="530587" y="96060"/>
                  <a:pt x="485164" y="57126"/>
                </a:cubicBezTo>
                <a:cubicBezTo>
                  <a:pt x="473575" y="47193"/>
                  <a:pt x="461012" y="37925"/>
                  <a:pt x="447064" y="31726"/>
                </a:cubicBezTo>
                <a:cubicBezTo>
                  <a:pt x="422598" y="20852"/>
                  <a:pt x="370864" y="6326"/>
                  <a:pt x="370864" y="6326"/>
                </a:cubicBezTo>
                <a:cubicBezTo>
                  <a:pt x="328531" y="10559"/>
                  <a:pt x="281917" y="0"/>
                  <a:pt x="243864" y="19026"/>
                </a:cubicBezTo>
                <a:cubicBezTo>
                  <a:pt x="216560" y="32678"/>
                  <a:pt x="193064" y="95226"/>
                  <a:pt x="193064" y="95226"/>
                </a:cubicBezTo>
                <a:cubicBezTo>
                  <a:pt x="171652" y="180875"/>
                  <a:pt x="192706" y="133684"/>
                  <a:pt x="104164" y="222226"/>
                </a:cubicBezTo>
                <a:cubicBezTo>
                  <a:pt x="93371" y="233019"/>
                  <a:pt x="87636" y="247906"/>
                  <a:pt x="78764" y="260326"/>
                </a:cubicBezTo>
                <a:cubicBezTo>
                  <a:pt x="0" y="370595"/>
                  <a:pt x="75124" y="259436"/>
                  <a:pt x="15264" y="349226"/>
                </a:cubicBezTo>
                <a:lnTo>
                  <a:pt x="2564" y="742926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488" y="1674625"/>
            <a:ext cx="88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Муниципальная программа «Развитие сельского хозяйства»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260648"/>
            <a:ext cx="9144000" cy="4766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Экономическое развитие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Чайковского муниципального района</a:t>
            </a:r>
            <a:endParaRPr lang="ru-RU" sz="2300" b="1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520" y="2011874"/>
            <a:ext cx="8604448" cy="91307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Развитие отрасли растениеводства</a:t>
            </a:r>
          </a:p>
          <a:p>
            <a:pPr lvl="0"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Малые формы хозяйствования на селе</a:t>
            </a:r>
          </a:p>
          <a:p>
            <a:pPr lvl="0"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Кадры агропромышленного комплекса</a:t>
            </a:r>
          </a:p>
          <a:p>
            <a:pPr lvl="0"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Развитие приоритетных отраслей сельского хозяйства и эффективное использование ресурсного потенциала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346" y="5879842"/>
            <a:ext cx="88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Муниципальная программа «Устойчивое развитие сельских территорий»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6239882"/>
            <a:ext cx="7488832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Создание комфортных условий жизнедеятельности на сельских территориях</a:t>
            </a:r>
          </a:p>
          <a:p>
            <a:pPr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Создание благоприятных инфраструктурных условий в сельской местности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869811"/>
            <a:ext cx="7416824" cy="83099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На территории района зарегистрировано 10 крупных СХТП, 45 КФХ и ИП, занимающихся производством сельскохозяйственной продукции, около 7000 личных подсобных хозяйств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Диаграмма 9"/>
          <p:cNvGraphicFramePr>
            <a:graphicFrameLocks/>
          </p:cNvGraphicFramePr>
          <p:nvPr/>
        </p:nvGraphicFramePr>
        <p:xfrm>
          <a:off x="4322763" y="3420697"/>
          <a:ext cx="5030787" cy="2600591"/>
        </p:xfrm>
        <a:graphic>
          <a:graphicData uri="http://schemas.openxmlformats.org/presentationml/2006/ole">
            <p:oleObj spid="_x0000_s38914" r:id="rId5" imgW="5029636" imgH="2792210" progId="Excel.Sheet.8">
              <p:embed/>
            </p:oleObj>
          </a:graphicData>
        </a:graphic>
      </p:graphicFrame>
      <p:sp>
        <p:nvSpPr>
          <p:cNvPr id="12" name="Прямоугольник 10"/>
          <p:cNvSpPr>
            <a:spLocks noChangeArrowheads="1"/>
          </p:cNvSpPr>
          <p:nvPr/>
        </p:nvSpPr>
        <p:spPr bwMode="auto">
          <a:xfrm rot="16200000">
            <a:off x="3250407" y="4404990"/>
            <a:ext cx="231616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b="1">
                <a:cs typeface="Arial" pitchFamily="34" charset="0"/>
              </a:rPr>
              <a:t>молоко, мясо, тн</a:t>
            </a:r>
          </a:p>
        </p:txBody>
      </p:sp>
      <p:sp>
        <p:nvSpPr>
          <p:cNvPr id="14" name="Прямоугольник 11"/>
          <p:cNvSpPr>
            <a:spLocks noChangeArrowheads="1"/>
          </p:cNvSpPr>
          <p:nvPr/>
        </p:nvSpPr>
        <p:spPr bwMode="auto">
          <a:xfrm>
            <a:off x="4586288" y="2951435"/>
            <a:ext cx="43973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>
                <a:cs typeface="Arial" pitchFamily="34" charset="0"/>
              </a:rPr>
              <a:t>Произведено продукции животноводства в с/х организациях</a:t>
            </a:r>
          </a:p>
        </p:txBody>
      </p:sp>
      <p:sp>
        <p:nvSpPr>
          <p:cNvPr id="15" name="Прямоугольник 12"/>
          <p:cNvSpPr>
            <a:spLocks noChangeArrowheads="1"/>
          </p:cNvSpPr>
          <p:nvPr/>
        </p:nvSpPr>
        <p:spPr bwMode="auto">
          <a:xfrm rot="16200000">
            <a:off x="8058150" y="4151784"/>
            <a:ext cx="19272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b="1">
                <a:cs typeface="Arial" pitchFamily="34" charset="0"/>
              </a:rPr>
              <a:t>яйцо, млн.шт</a:t>
            </a:r>
          </a:p>
        </p:txBody>
      </p:sp>
      <p:graphicFrame>
        <p:nvGraphicFramePr>
          <p:cNvPr id="16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3420697"/>
          <a:ext cx="4237038" cy="2507555"/>
        </p:xfrm>
        <a:graphic>
          <a:graphicData uri="http://schemas.openxmlformats.org/presentationml/2006/ole">
            <p:oleObj spid="_x0000_s38915" r:id="rId6" imgW="4237087" imgH="2694666" progId="Excel.Sheet.8">
              <p:embed/>
            </p:oleObj>
          </a:graphicData>
        </a:graphic>
      </p:graphicFrame>
      <p:sp>
        <p:nvSpPr>
          <p:cNvPr id="17" name="Прямоугольник 11"/>
          <p:cNvSpPr>
            <a:spLocks noChangeArrowheads="1"/>
          </p:cNvSpPr>
          <p:nvPr/>
        </p:nvSpPr>
        <p:spPr bwMode="auto">
          <a:xfrm>
            <a:off x="50800" y="2951435"/>
            <a:ext cx="43973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cs typeface="Arial" pitchFamily="34" charset="0"/>
              </a:rPr>
              <a:t>Посевная площадь, 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504" y="980728"/>
            <a:ext cx="88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Муниципальная программа  «Экономическое развитие»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288032"/>
            <a:ext cx="9144000" cy="4766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Экономическое развитие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Чайковского муниципального района</a:t>
            </a:r>
            <a:endParaRPr lang="ru-RU" sz="2300" b="1" dirty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1340768"/>
            <a:ext cx="5580112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Формирование благоприятной инвестиционной среды</a:t>
            </a:r>
          </a:p>
          <a:p>
            <a:pPr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Развитие внутреннего и въездного туризма</a:t>
            </a:r>
          </a:p>
          <a:p>
            <a:pPr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Развитие малого и среднего предпринимательства </a:t>
            </a:r>
          </a:p>
          <a:p>
            <a:pPr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Создание условий для обеспечения поселений, входящих в состав муниципального района, услугами общественного питания, торговли и бытового обслуживания</a:t>
            </a:r>
          </a:p>
          <a:p>
            <a:pPr indent="261938">
              <a:spcBef>
                <a:spcPts val="5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Развитие сотрудничества органов местного самоуправлении и крупных, средних предприятий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579262"/>
            <a:ext cx="9144000" cy="338554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малого и среднего предпринимательства</a:t>
            </a:r>
          </a:p>
        </p:txBody>
      </p:sp>
      <p:pic>
        <p:nvPicPr>
          <p:cNvPr id="14" name="Picture 2" descr="D:\OLD\РЕАЛИЗАЦИЯ программных мероприятий 2011 и 2012\Видеосюжеты Экскурсии\фото экск\IMG_0937.jpg"/>
          <p:cNvPicPr>
            <a:picLocks noChangeAspect="1" noChangeArrowheads="1"/>
          </p:cNvPicPr>
          <p:nvPr/>
        </p:nvPicPr>
        <p:blipFill>
          <a:blip r:embed="rId4" cstate="print">
            <a:lum bright="8000"/>
          </a:blip>
          <a:srcRect/>
          <a:stretch>
            <a:fillRect/>
          </a:stretch>
        </p:blipFill>
        <p:spPr bwMode="auto">
          <a:xfrm>
            <a:off x="0" y="3920423"/>
            <a:ext cx="2520280" cy="1812833"/>
          </a:xfrm>
          <a:prstGeom prst="rect">
            <a:avLst/>
          </a:prstGeom>
          <a:noFill/>
        </p:spPr>
      </p:pic>
      <p:pic>
        <p:nvPicPr>
          <p:cNvPr id="15" name="Picture 3" descr="D:\OLD\РЕАЛИЗАЦИЯ программных мероприятий 2011 и 2012\Видеосюжеты Экскурсии\Нефтегаздеталь\Нефтегаздеталь\P1040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2098" y="4913784"/>
            <a:ext cx="2721902" cy="1944216"/>
          </a:xfrm>
          <a:prstGeom prst="rect">
            <a:avLst/>
          </a:prstGeom>
          <a:noFill/>
        </p:spPr>
      </p:pic>
      <p:pic>
        <p:nvPicPr>
          <p:cNvPr id="24579" name="Picture 3" descr="C:\DOCUME~1\rychina.ADM\LOCALS~1\Temp\Rar$DR50.204\Лизинг станок с ЧПУ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2235" y="5013176"/>
            <a:ext cx="2459765" cy="1844824"/>
          </a:xfrm>
          <a:prstGeom prst="rect">
            <a:avLst/>
          </a:prstGeom>
          <a:noFill/>
        </p:spPr>
      </p:pic>
      <p:pic>
        <p:nvPicPr>
          <p:cNvPr id="24580" name="Picture 4" descr="C:\DOCUME~1\rychina.ADM\LOCALS~1\Temp\Rar$DR62.766\Начинающие КФХ Давлетшина Ирина аркадьевн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933056"/>
            <a:ext cx="2483767" cy="18628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-36512" y="5694347"/>
            <a:ext cx="2123728" cy="83099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Субсидирование лизинговых платежей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4208" y="3924345"/>
            <a:ext cx="2232248" cy="584775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Поддержка начинающим КФХ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0032" y="6273225"/>
            <a:ext cx="2592288" cy="584775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Экскурсия учащихся  СПО  на предприятия</a:t>
            </a: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5868144" y="1465620"/>
            <a:ext cx="32758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Объем инвестиций в основной капитал, млн.руб.</a:t>
            </a:r>
          </a:p>
        </p:txBody>
      </p:sp>
      <p:graphicFrame>
        <p:nvGraphicFramePr>
          <p:cNvPr id="26" name="Object 8"/>
          <p:cNvGraphicFramePr>
            <a:graphicFrameLocks noChangeAspect="1"/>
          </p:cNvGraphicFramePr>
          <p:nvPr/>
        </p:nvGraphicFramePr>
        <p:xfrm>
          <a:off x="5796136" y="1916832"/>
          <a:ext cx="3312367" cy="1432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61491" y="-8334"/>
            <a:ext cx="7416825" cy="143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Внедрение Стандарта деятельности ОМСУ</a:t>
            </a:r>
            <a:endParaRPr lang="ru-RU" sz="23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Пермского края по обеспечению благоприятного</a:t>
            </a:r>
            <a:endParaRPr lang="ru-RU" sz="23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инвестиционного климата в </a:t>
            </a:r>
          </a:p>
          <a:p>
            <a:pPr algn="ctr">
              <a:lnSpc>
                <a:spcPct val="95000"/>
              </a:lnSpc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Чайковском муниципальном районе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44624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511275"/>
            <a:ext cx="6012160" cy="534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Инвестиционная стратегия Чайковского муниципального района</a:t>
            </a:r>
          </a:p>
          <a:p>
            <a:pPr lvl="0"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Наличие доступной инфраструктуры для размещения объектов инвестирования.</a:t>
            </a:r>
          </a:p>
          <a:p>
            <a:pPr lvl="0"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41 инвестиционное предложение</a:t>
            </a:r>
            <a:endParaRPr lang="ru-RU" sz="1600" b="1" i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0"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Единый регламент сопровождения инвестиционных проектов по принципу «одного окна».</a:t>
            </a:r>
          </a:p>
          <a:p>
            <a:pPr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Проведение оценки регулирующего воздействия принятых и принимаемых НПА, затрагивающих предпринимательскую деятельность.</a:t>
            </a:r>
          </a:p>
          <a:p>
            <a:pPr lvl="0"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Наличие механизмов проф. подготовки и переподготовки по специальностям, соответствующим инвестиционной стратегии района и потребностям инвесторов.</a:t>
            </a:r>
          </a:p>
          <a:p>
            <a:pPr lvl="0"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Специализированный интернет - портал об инвестиционной деятельности</a:t>
            </a:r>
          </a:p>
          <a:p>
            <a:pPr lvl="0"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сайт администрации Чайковского района </a:t>
            </a:r>
          </a:p>
          <a:p>
            <a:pPr lvl="0"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</a:pP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http://www.tchaik.ru/biznes/investoru/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0" indent="357188" algn="just" fontAlgn="base"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</a:pP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инвестиционная карта Российской Федерации </a:t>
            </a:r>
          </a:p>
        </p:txBody>
      </p:sp>
      <p:pic>
        <p:nvPicPr>
          <p:cNvPr id="10" name="Picture 11" descr="Городок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13113"/>
          <a:stretch>
            <a:fillRect/>
          </a:stretch>
        </p:blipFill>
        <p:spPr>
          <a:xfrm>
            <a:off x="6084168" y="1628800"/>
            <a:ext cx="2160000" cy="1451383"/>
          </a:xfrm>
        </p:spPr>
      </p:pic>
      <p:pic>
        <p:nvPicPr>
          <p:cNvPr id="11" name="Picture 39" descr="P1010058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911992" y="5407576"/>
            <a:ext cx="2160000" cy="145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P71000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1992" y="2917535"/>
            <a:ext cx="2160000" cy="144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D:\RYCHINA\ИНВЕСТИЦИОННЫЕ файлы\Свободные площади и земла\земли\Сутузово\сутузово 2\JULIA for JOB July 2008 -  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221088"/>
            <a:ext cx="2160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58064" y="2276872"/>
            <a:ext cx="7416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Чайковский  - территория инвестиций!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411760" y="1772816"/>
            <a:ext cx="43195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 anchor="ctr"/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14375" y="1571625"/>
            <a:ext cx="771525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 anchor="ctr"/>
          <a:lstStyle/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12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8"/>
          <p:cNvSpPr>
            <a:spLocks noChangeArrowheads="1"/>
          </p:cNvSpPr>
          <p:nvPr/>
        </p:nvSpPr>
        <p:spPr bwMode="auto">
          <a:xfrm>
            <a:off x="1288098" y="116632"/>
            <a:ext cx="655272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042988"/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Чайковский – промышленный центр </a:t>
            </a: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юга </a:t>
            </a:r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Пермского края</a:t>
            </a:r>
          </a:p>
        </p:txBody>
      </p:sp>
      <p:sp>
        <p:nvSpPr>
          <p:cNvPr id="2053" name="Rectangle 27"/>
          <p:cNvSpPr>
            <a:spLocks noChangeArrowheads="1"/>
          </p:cNvSpPr>
          <p:nvPr/>
        </p:nvSpPr>
        <p:spPr bwMode="auto">
          <a:xfrm>
            <a:off x="6143625" y="4306714"/>
            <a:ext cx="28082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42988"/>
            <a:r>
              <a:rPr lang="ru-RU" sz="15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крупнейшее текстильное </a:t>
            </a:r>
          </a:p>
          <a:p>
            <a:pPr algn="ctr" defTabSz="1042988"/>
            <a:r>
              <a:rPr lang="ru-RU" sz="15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предприятие на Урале:</a:t>
            </a:r>
          </a:p>
        </p:txBody>
      </p:sp>
      <p:sp>
        <p:nvSpPr>
          <p:cNvPr id="2054" name="Rectangle 29"/>
          <p:cNvSpPr>
            <a:spLocks noChangeArrowheads="1"/>
          </p:cNvSpPr>
          <p:nvPr/>
        </p:nvSpPr>
        <p:spPr bwMode="auto">
          <a:xfrm>
            <a:off x="0" y="3779192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37"/>
          <p:cNvSpPr>
            <a:spLocks noChangeArrowheads="1"/>
          </p:cNvSpPr>
          <p:nvPr/>
        </p:nvSpPr>
        <p:spPr bwMode="auto">
          <a:xfrm>
            <a:off x="1876324" y="3902770"/>
            <a:ext cx="5566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42988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бюджетообразующие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предприятия: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00113" y="5670376"/>
          <a:ext cx="771525" cy="771525"/>
        </p:xfrm>
        <a:graphic>
          <a:graphicData uri="http://schemas.openxmlformats.org/presentationml/2006/ole">
            <p:oleObj spid="_x0000_s3092" name="Image" r:id="rId4" imgW="914400" imgH="914400" progId="">
              <p:embed/>
            </p:oleObj>
          </a:graphicData>
        </a:graphic>
      </p:graphicFrame>
      <p:pic>
        <p:nvPicPr>
          <p:cNvPr id="2056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8400" y="4403551"/>
            <a:ext cx="14954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Rectangle 4"/>
          <p:cNvSpPr>
            <a:spLocks noChangeArrowheads="1"/>
          </p:cNvSpPr>
          <p:nvPr/>
        </p:nvSpPr>
        <p:spPr bwMode="auto">
          <a:xfrm>
            <a:off x="0" y="4943301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42988"/>
            <a:r>
              <a:rPr lang="ru-RU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(ООО «Газпром трансгаз </a:t>
            </a:r>
          </a:p>
          <a:p>
            <a:pPr algn="ctr" defTabSz="1042988"/>
            <a:r>
              <a:rPr lang="ru-RU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Чайковский»)</a:t>
            </a:r>
          </a:p>
        </p:txBody>
      </p:sp>
      <p:pic>
        <p:nvPicPr>
          <p:cNvPr id="2058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4221088"/>
            <a:ext cx="13620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6394276"/>
            <a:ext cx="2654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42988"/>
            <a:r>
              <a:rPr lang="ru-RU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(ОАО «Уралоргсинтез»)</a:t>
            </a:r>
          </a:p>
        </p:txBody>
      </p:sp>
      <p:sp>
        <p:nvSpPr>
          <p:cNvPr id="2060" name="Rectangle 8"/>
          <p:cNvSpPr>
            <a:spLocks noChangeArrowheads="1"/>
          </p:cNvSpPr>
          <p:nvPr/>
        </p:nvSpPr>
        <p:spPr bwMode="auto">
          <a:xfrm>
            <a:off x="3203575" y="4943301"/>
            <a:ext cx="2571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42988"/>
            <a:r>
              <a:rPr lang="ru-RU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(Чайковский завод газовой аппаратуры) </a:t>
            </a:r>
          </a:p>
        </p:txBody>
      </p:sp>
      <p:pic>
        <p:nvPicPr>
          <p:cNvPr id="206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1363" y="4881389"/>
            <a:ext cx="9318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Rectangle 12"/>
          <p:cNvSpPr>
            <a:spLocks noChangeArrowheads="1"/>
          </p:cNvSpPr>
          <p:nvPr/>
        </p:nvSpPr>
        <p:spPr bwMode="auto">
          <a:xfrm>
            <a:off x="6308725" y="6129164"/>
            <a:ext cx="2500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42988"/>
            <a:r>
              <a:rPr lang="ru-RU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«Компания </a:t>
            </a:r>
          </a:p>
          <a:p>
            <a:pPr algn="ctr" defTabSz="1042988"/>
            <a:r>
              <a:rPr lang="ru-RU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«Чайковский текстиль»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14813" y="5813251"/>
            <a:ext cx="1500187" cy="571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2066" name="Rectangle 15"/>
          <p:cNvSpPr>
            <a:spLocks noChangeArrowheads="1"/>
          </p:cNvSpPr>
          <p:nvPr/>
        </p:nvSpPr>
        <p:spPr bwMode="auto">
          <a:xfrm>
            <a:off x="2987675" y="6475239"/>
            <a:ext cx="2952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(ООО «Воткинская ГЭС») </a:t>
            </a: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62313" y="5598939"/>
            <a:ext cx="238125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0" y="1043444"/>
            <a:ext cx="277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крупные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средние</a:t>
            </a:r>
          </a:p>
        </p:txBody>
      </p:sp>
      <p:grpSp>
        <p:nvGrpSpPr>
          <p:cNvPr id="3" name="Группа 21"/>
          <p:cNvGrpSpPr>
            <a:grpSpLocks/>
          </p:cNvGrpSpPr>
          <p:nvPr/>
        </p:nvGrpSpPr>
        <p:grpSpPr bwMode="auto">
          <a:xfrm>
            <a:off x="323528" y="3068960"/>
            <a:ext cx="3100154" cy="766732"/>
            <a:chOff x="4286247" y="5467588"/>
            <a:chExt cx="3911791" cy="1002434"/>
          </a:xfrm>
        </p:grpSpPr>
        <p:sp>
          <p:nvSpPr>
            <p:cNvPr id="40" name="Text Box 6"/>
            <p:cNvSpPr txBox="1">
              <a:spLocks noChangeArrowheads="1"/>
            </p:cNvSpPr>
            <p:nvPr/>
          </p:nvSpPr>
          <p:spPr bwMode="auto">
            <a:xfrm>
              <a:off x="4523970" y="5467588"/>
              <a:ext cx="3674068" cy="1002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500"/>
                </a:spcAft>
              </a:pPr>
              <a:r>
                <a:rPr lang="ru-RU" sz="14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обрабатывающие производства</a:t>
              </a:r>
            </a:p>
            <a:p>
              <a:pPr>
                <a:spcAft>
                  <a:spcPts val="500"/>
                </a:spcAft>
              </a:pPr>
              <a:r>
                <a:rPr lang="ru-RU" sz="1400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произв-во</a:t>
              </a:r>
              <a:r>
                <a:rPr lang="ru-RU" sz="14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и </a:t>
              </a:r>
              <a:r>
                <a:rPr lang="ru-RU" sz="1400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распред</a:t>
              </a:r>
              <a:r>
                <a:rPr lang="ru-RU" sz="14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ru-RU" sz="1400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эл.энергии</a:t>
              </a:r>
              <a:r>
                <a:rPr lang="ru-RU" sz="14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, газа и воды</a:t>
              </a:r>
            </a:p>
          </p:txBody>
        </p:sp>
        <p:sp>
          <p:nvSpPr>
            <p:cNvPr id="41" name="Rectangle 10"/>
            <p:cNvSpPr>
              <a:spLocks noChangeArrowheads="1"/>
            </p:cNvSpPr>
            <p:nvPr/>
          </p:nvSpPr>
          <p:spPr bwMode="auto">
            <a:xfrm>
              <a:off x="4286247" y="5570722"/>
              <a:ext cx="180000" cy="18826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10"/>
            <p:cNvSpPr>
              <a:spLocks noChangeArrowheads="1"/>
            </p:cNvSpPr>
            <p:nvPr/>
          </p:nvSpPr>
          <p:spPr bwMode="auto">
            <a:xfrm>
              <a:off x="4286247" y="6040735"/>
              <a:ext cx="180000" cy="18826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830536" y="3046760"/>
            <a:ext cx="2205960" cy="9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500"/>
              </a:spcAft>
            </a:pPr>
            <a:r>
              <a:rPr 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строительство</a:t>
            </a:r>
          </a:p>
          <a:p>
            <a:pPr>
              <a:spcAft>
                <a:spcPts val="500"/>
              </a:spcAft>
            </a:pPr>
            <a:r>
              <a:rPr 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опт.  и </a:t>
            </a:r>
            <a:r>
              <a:rPr lang="ru-RU" sz="14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розн</a:t>
            </a:r>
            <a:r>
              <a:rPr 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торговля </a:t>
            </a:r>
          </a:p>
          <a:p>
            <a:pPr>
              <a:spcAft>
                <a:spcPts val="500"/>
              </a:spcAft>
            </a:pPr>
            <a:r>
              <a:rPr 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прочие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6636514" y="3115717"/>
            <a:ext cx="144000" cy="144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6636513" y="3645023"/>
            <a:ext cx="144000" cy="144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6636513" y="3367806"/>
            <a:ext cx="144000" cy="144000"/>
          </a:xfrm>
          <a:prstGeom prst="rect">
            <a:avLst/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3563888" y="3205210"/>
            <a:ext cx="3024336" cy="871862"/>
            <a:chOff x="3779912" y="2629146"/>
            <a:chExt cx="3024336" cy="871862"/>
          </a:xfrm>
        </p:grpSpPr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3779912" y="2996952"/>
              <a:ext cx="144000" cy="144000"/>
            </a:xfrm>
            <a:prstGeom prst="rect">
              <a:avLst/>
            </a:prstGeom>
            <a:solidFill>
              <a:srgbClr val="CC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3995936" y="2629146"/>
              <a:ext cx="2808312" cy="871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500"/>
                </a:spcAft>
              </a:pPr>
              <a:r>
                <a:rPr lang="ru-RU" sz="14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сельское  и лесное хозяйство</a:t>
              </a:r>
              <a:endParaRPr lang="en-US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500"/>
                </a:spcAft>
              </a:pPr>
              <a:r>
                <a:rPr lang="ru-RU" sz="14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транспорт и </a:t>
              </a:r>
              <a:r>
                <a:rPr lang="ru-RU" sz="1400" dirty="0" smtClean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связь</a:t>
              </a:r>
              <a:endParaRPr lang="ru-RU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3791536" y="2738702"/>
              <a:ext cx="144000" cy="144000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845040" y="980728"/>
            <a:ext cx="3453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Структура предприятий, % 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7524328" y="1043444"/>
            <a:ext cx="1619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малые</a:t>
            </a:r>
          </a:p>
        </p:txBody>
      </p:sp>
      <p:graphicFrame>
        <p:nvGraphicFramePr>
          <p:cNvPr id="43" name="Диаграмма 42"/>
          <p:cNvGraphicFramePr/>
          <p:nvPr/>
        </p:nvGraphicFramePr>
        <p:xfrm>
          <a:off x="503040" y="1052737"/>
          <a:ext cx="3240360" cy="223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6" name="Диаграмма 45"/>
          <p:cNvGraphicFramePr/>
          <p:nvPr/>
        </p:nvGraphicFramePr>
        <p:xfrm>
          <a:off x="5220072" y="1052737"/>
          <a:ext cx="3240360" cy="223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73063" y="3859213"/>
            <a:ext cx="3790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Arial" pitchFamily="34" charset="0"/>
                <a:cs typeface="Arial" pitchFamily="34" charset="0"/>
              </a:rPr>
              <a:t>Уровень безработицы, %</a:t>
            </a: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33337" y="4248150"/>
          <a:ext cx="4483101" cy="250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4516438" y="3789363"/>
            <a:ext cx="4627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Arial" pitchFamily="34" charset="0"/>
                <a:cs typeface="Arial" pitchFamily="34" charset="0"/>
              </a:rPr>
              <a:t>Объем отгруженной продукции организациями Чайковского района, млрд.руб</a:t>
            </a:r>
            <a:r>
              <a:rPr lang="ru-RU" sz="1600" i="1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19" name="Object 16"/>
          <p:cNvGraphicFramePr>
            <a:graphicFrameLocks noChangeAspect="1"/>
          </p:cNvGraphicFramePr>
          <p:nvPr/>
        </p:nvGraphicFramePr>
        <p:xfrm>
          <a:off x="4567238" y="4411663"/>
          <a:ext cx="4576762" cy="239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188640"/>
            <a:ext cx="91440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600"/>
              </a:spcBef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Развитие крупных и средних предприятий </a:t>
            </a:r>
            <a:endParaRPr lang="ru-RU" sz="23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0"/>
          <p:cNvSpPr txBox="1">
            <a:spLocks noChangeArrowheads="1"/>
          </p:cNvSpPr>
          <p:nvPr/>
        </p:nvSpPr>
        <p:spPr bwMode="auto">
          <a:xfrm>
            <a:off x="-17463" y="980728"/>
            <a:ext cx="91614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306" tIns="52153" rIns="104306" bIns="52153" anchor="ctr"/>
          <a:lstStyle/>
          <a:p>
            <a:pPr algn="ctr" defTabSz="1042988">
              <a:defRPr/>
            </a:pPr>
            <a:r>
              <a:rPr lang="ru-RU" sz="1500" b="1" kern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Численность экономически активного населения Чайковского района </a:t>
            </a:r>
            <a:r>
              <a:rPr lang="ru-RU" sz="1500" b="1" kern="0" dirty="0">
                <a:solidFill>
                  <a:srgbClr val="0066FF"/>
                </a:solidFill>
                <a:latin typeface="Arial" pitchFamily="34" charset="0"/>
                <a:ea typeface="+mj-ea"/>
                <a:cs typeface="Arial" pitchFamily="34" charset="0"/>
              </a:rPr>
              <a:t>55,0 </a:t>
            </a:r>
            <a:r>
              <a:rPr lang="ru-RU" sz="1500" b="1" kern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тыс. человек.</a:t>
            </a:r>
          </a:p>
        </p:txBody>
      </p:sp>
      <p:graphicFrame>
        <p:nvGraphicFramePr>
          <p:cNvPr id="20" name="Диаграмма 23"/>
          <p:cNvGraphicFramePr>
            <a:graphicFrameLocks/>
          </p:cNvGraphicFramePr>
          <p:nvPr/>
        </p:nvGraphicFramePr>
        <p:xfrm>
          <a:off x="2268538" y="1484313"/>
          <a:ext cx="4467225" cy="252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50825" y="2659063"/>
            <a:ext cx="33115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50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крупные и средние предприятия, </a:t>
            </a:r>
          </a:p>
          <a:p>
            <a:pPr eaLnBrk="0" hangingPunct="0"/>
            <a:r>
              <a:rPr lang="ru-RU" sz="150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в т.ч. бюджетная сфера - 12%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311775" y="1844675"/>
            <a:ext cx="25003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ru-RU" sz="150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малые предприятия и ИП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486524" y="2565400"/>
            <a:ext cx="391001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5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прочие занятые </a:t>
            </a:r>
            <a:r>
              <a:rPr lang="ru-RU" sz="15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(вахта, по договорам)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011863" y="3051175"/>
            <a:ext cx="27860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50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безработные на учете в ЦЗН</a:t>
            </a:r>
            <a:endParaRPr lang="ru-RU" sz="1500" i="1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484813" y="3375025"/>
            <a:ext cx="25019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50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прочие безработные 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79"/>
          <p:cNvSpPr>
            <a:spLocks noChangeArrowheads="1"/>
          </p:cNvSpPr>
          <p:nvPr/>
        </p:nvSpPr>
        <p:spPr bwMode="auto">
          <a:xfrm>
            <a:off x="1531938" y="1340768"/>
            <a:ext cx="607218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 anchor="ctr"/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Структура экономически активного населения, тыс. чел.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D:\RYCHINA\ИНВЕСТИЦИОННЫЕ файлы\ТОНАП\фото\предприятия\kerpichnii_zav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2050"/>
            <a:ext cx="16589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8" descr="D:\присланные файлы\Лоскутова\DSC04177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0"/>
            <a:ext cx="1643063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1" descr="D:\присланные файлы\Лоскутова\ural_Org_Sinte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16589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2137046" y="318428"/>
            <a:ext cx="4837863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42988"/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Крупные </a:t>
            </a:r>
            <a:r>
              <a:rPr lang="ru-RU" sz="23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товаропроизводители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714500" y="1074738"/>
            <a:ext cx="72501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1042988">
              <a:spcBef>
                <a:spcPts val="500"/>
              </a:spcBef>
            </a:pP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ОАО "</a:t>
            </a:r>
            <a:r>
              <a:rPr lang="ru-RU" sz="1700" b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Уралоргсинтез</a:t>
            </a: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- углеводородные сжиженные газы, широкая фракция стабилизация нефти; </a:t>
            </a:r>
          </a:p>
          <a:p>
            <a:pPr algn="just" defTabSz="1042988">
              <a:spcBef>
                <a:spcPts val="500"/>
              </a:spcBef>
            </a:pP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ООО "Чайковский кирпичный завод"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-  кирпич керамический;</a:t>
            </a:r>
          </a:p>
          <a:p>
            <a:pPr algn="just" defTabSz="1042988">
              <a:spcBef>
                <a:spcPts val="500"/>
              </a:spcBef>
            </a:pP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ЗАО "Чайковский завод РТД"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- изделия формованные резинотехнические;</a:t>
            </a:r>
          </a:p>
          <a:p>
            <a:pPr algn="just" defTabSz="1042988">
              <a:spcBef>
                <a:spcPts val="500"/>
              </a:spcBef>
            </a:pP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Чайковский завод газовой аппаратуры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филиал ОАО "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Газмаш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" - газовые и электрические плиты, воздухоочистители;</a:t>
            </a:r>
          </a:p>
          <a:p>
            <a:pPr algn="just" defTabSz="1042988">
              <a:spcBef>
                <a:spcPts val="500"/>
              </a:spcBef>
            </a:pP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Компания "Чайковский текстиль"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- ткань, штапельная пряжа из хим. волокон;</a:t>
            </a:r>
          </a:p>
          <a:p>
            <a:pPr algn="just" defTabSz="1042988">
              <a:spcBef>
                <a:spcPts val="500"/>
              </a:spcBef>
            </a:pP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ООО фирма "Чайковский партнер"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- швейные изделия;</a:t>
            </a:r>
          </a:p>
          <a:p>
            <a:pPr algn="just" defTabSz="1042988">
              <a:spcBef>
                <a:spcPts val="500"/>
              </a:spcBef>
            </a:pP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ЗАО "Агрофирма "Мясо"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-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мясо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, полуфабрикаты, копчености;</a:t>
            </a:r>
          </a:p>
          <a:p>
            <a:pPr algn="just" defTabSz="1042988">
              <a:spcBef>
                <a:spcPts val="500"/>
              </a:spcBef>
            </a:pP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ЗАО "Птицефабрика Чайковская"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- яйцо, мясо птицы, полуфабрикаты, копчености;</a:t>
            </a:r>
          </a:p>
          <a:p>
            <a:pPr algn="just" defTabSz="1042988">
              <a:spcBef>
                <a:spcPts val="500"/>
              </a:spcBef>
            </a:pPr>
            <a:r>
              <a:rPr lang="ru-RU" sz="17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ЗАО "Молоко"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- молочные и кисломолочные продукты, масло, сыры.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6478" y="5505450"/>
            <a:ext cx="166687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4791" y="5476875"/>
            <a:ext cx="1571625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4353" y="5516563"/>
            <a:ext cx="16700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7041" y="5502275"/>
            <a:ext cx="128587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5" y="98402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&amp;mcy;&amp;icy;&amp;scy;&amp;scy;&amp;icy;&amp;yacy;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013176"/>
            <a:ext cx="161967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475656" y="980728"/>
            <a:ext cx="7596336" cy="58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ЗАО НПП «Адонис»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 производство банковской техники, насосов и оборудования для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нефтяных скважин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ООО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МодульСтрой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 проектирование, изготовление, монтирование мобильных зданий и сооружений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ts val="50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Чайковский филиал ООО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Яргазарматура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- производство запорной арматуры, производство шаровых кранов для нефтегазовой промышленности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ООО «Чайковский завод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Газтехмаш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 производство резиновых и пластмассовых изделий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ООО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Спецмаш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производство сверлильных станков,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спироидных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редукторов и деталей нефтяной промышленности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ООО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Эко-М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 изготовление корпусной мебели 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ООО «Чайковский завод метизов»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 производство метизной продукции, непрофильной продукции (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виброопоры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педали электрические, колеса)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ООО «Производственно-коммерческая фирма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Элдвиг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 производство трансформаторов,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магнитопроводов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ремонт и перемотка электродвигателей, трансформаторов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ts val="50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ООО «ПКБ»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высокотемпературных печей, транспортеров, спецоборудования, линий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для макаронных изделий, панировочных сухарей 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ООО 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Экошина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 утилизация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резино-технических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отходов, обработка отходов резины и автопокрышек, производство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травмобезопасных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покрытий</a:t>
            </a:r>
            <a:endParaRPr kumimoji="0" lang="ru-RU" sz="16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44624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116632"/>
            <a:ext cx="909796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Союз «Промышленники Чайковского </a:t>
            </a: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муниципального района Пермского края»</a:t>
            </a:r>
            <a:endParaRPr lang="ru-RU" sz="23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42234" t="51593" r="43991" b="24209"/>
          <a:stretch>
            <a:fillRect/>
          </a:stretch>
        </p:blipFill>
        <p:spPr bwMode="auto">
          <a:xfrm>
            <a:off x="0" y="1196752"/>
            <a:ext cx="827584" cy="109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54144" t="55134" r="27765" b="26349"/>
          <a:stretch>
            <a:fillRect/>
          </a:stretch>
        </p:blipFill>
        <p:spPr bwMode="auto">
          <a:xfrm>
            <a:off x="0" y="2492896"/>
            <a:ext cx="1115616" cy="85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52670" t="60209" r="35644" b="24209"/>
          <a:stretch>
            <a:fillRect/>
          </a:stretch>
        </p:blipFill>
        <p:spPr bwMode="auto">
          <a:xfrm>
            <a:off x="0" y="3645024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37539" t="61987" r="50571" b="26270"/>
          <a:stretch>
            <a:fillRect/>
          </a:stretch>
        </p:blipFill>
        <p:spPr bwMode="auto">
          <a:xfrm>
            <a:off x="251520" y="4941168"/>
            <a:ext cx="971600" cy="71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&amp;ZHcy;&amp;icy;&amp;lcy;&amp;ycy;&amp;iecy; &amp;mcy;&amp;acy;&amp;lcy;&amp;ocy;&amp;ecy;&amp;tcy;&amp;acy;&amp;zhcy;&amp;ncy;&amp;ycy;&amp;iecy; &amp;zcy;&amp;dcy;&amp;acy;&amp;ncy;&amp;icy;&amp;yacy;"/>
          <p:cNvPicPr>
            <a:picLocks noChangeAspect="1" noChangeArrowheads="1"/>
          </p:cNvPicPr>
          <p:nvPr/>
        </p:nvPicPr>
        <p:blipFill>
          <a:blip r:embed="rId8" cstate="print"/>
          <a:srcRect b="18507"/>
          <a:stretch>
            <a:fillRect/>
          </a:stretch>
        </p:blipFill>
        <p:spPr bwMode="auto">
          <a:xfrm>
            <a:off x="0" y="5993904"/>
            <a:ext cx="1415869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Диаграмма 11"/>
          <p:cNvGraphicFramePr>
            <a:graphicFrameLocks/>
          </p:cNvGraphicFramePr>
          <p:nvPr/>
        </p:nvGraphicFramePr>
        <p:xfrm>
          <a:off x="4608513" y="1913607"/>
          <a:ext cx="4586287" cy="3563938"/>
        </p:xfrm>
        <a:graphic>
          <a:graphicData uri="http://schemas.openxmlformats.org/presentationml/2006/ole">
            <p:oleObj spid="_x0000_s26626" r:id="rId4" imgW="4584589" imgH="3566469" progId="Excel.Sheet.8">
              <p:embed/>
            </p:oleObj>
          </a:graphicData>
        </a:graphic>
      </p:graphicFrame>
      <p:graphicFrame>
        <p:nvGraphicFramePr>
          <p:cNvPr id="6147" name="Диаграмма 8"/>
          <p:cNvGraphicFramePr>
            <a:graphicFrameLocks/>
          </p:cNvGraphicFramePr>
          <p:nvPr/>
        </p:nvGraphicFramePr>
        <p:xfrm>
          <a:off x="-12700" y="2164432"/>
          <a:ext cx="4711700" cy="3352800"/>
        </p:xfrm>
        <a:graphic>
          <a:graphicData uri="http://schemas.openxmlformats.org/presentationml/2006/ole">
            <p:oleObj spid="_x0000_s26627" r:id="rId5" imgW="4712616" imgH="3353091" progId="Excel.Sheet.8">
              <p:embed/>
            </p:oleObj>
          </a:graphicData>
        </a:graphic>
      </p:graphicFrame>
      <p:sp>
        <p:nvSpPr>
          <p:cNvPr id="6173" name="Прямоугольник 10"/>
          <p:cNvSpPr>
            <a:spLocks noChangeArrowheads="1"/>
          </p:cNvSpPr>
          <p:nvPr/>
        </p:nvSpPr>
        <p:spPr bwMode="auto">
          <a:xfrm>
            <a:off x="4616450" y="1821532"/>
            <a:ext cx="4564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Динамика численности занятых на малых </a:t>
            </a:r>
          </a:p>
          <a:p>
            <a:pPr algn="ctr"/>
            <a:r>
              <a:rPr lang="ru-RU" sz="1600" b="1"/>
              <a:t>(в т.ч. ИП) и средних предприятиях</a:t>
            </a:r>
            <a:endParaRPr lang="ru-RU" sz="1600" b="1">
              <a:cs typeface="Arial" pitchFamily="34" charset="0"/>
            </a:endParaRPr>
          </a:p>
        </p:txBody>
      </p:sp>
      <p:sp>
        <p:nvSpPr>
          <p:cNvPr id="6174" name="Заголовок 1"/>
          <p:cNvSpPr txBox="1">
            <a:spLocks/>
          </p:cNvSpPr>
          <p:nvPr/>
        </p:nvSpPr>
        <p:spPr bwMode="auto">
          <a:xfrm>
            <a:off x="0" y="116632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ПРОГРАММА РАЗВИТИЯ МАЛОГО И СРЕДНЕГО ПРЕДПРИНИМАТЕЛЬСТВА</a:t>
            </a:r>
          </a:p>
        </p:txBody>
      </p:sp>
      <p:sp>
        <p:nvSpPr>
          <p:cNvPr id="6175" name="Прямоугольник 10"/>
          <p:cNvSpPr>
            <a:spLocks noChangeArrowheads="1"/>
          </p:cNvSpPr>
          <p:nvPr/>
        </p:nvSpPr>
        <p:spPr bwMode="auto">
          <a:xfrm>
            <a:off x="0" y="1821532"/>
            <a:ext cx="4564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Динамика субъектов малого бизнеса</a:t>
            </a:r>
            <a:endParaRPr lang="ru-RU" sz="16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7" descr="Изображение 091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10600" t="5286" r="7239" b="30348"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37073"/>
            <a:ext cx="91440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	         Чайковский –туристический район.</a:t>
            </a:r>
            <a:endParaRPr lang="ru-RU" sz="2300" b="1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3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		Район </a:t>
            </a:r>
            <a:r>
              <a:rPr lang="ru-RU" sz="23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музыкального творчества.</a:t>
            </a:r>
          </a:p>
          <a:p>
            <a:pPr algn="ctr"/>
            <a:r>
              <a:rPr lang="ru-RU" sz="23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				        Территория </a:t>
            </a:r>
            <a:r>
              <a:rPr lang="ru-RU" sz="2300" b="1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спортивных побед.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44624"/>
            <a:ext cx="571504" cy="92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Adamenko.ADMN\Рабочий стол\для путеводителя\Фото в соб. календарь\фед цент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00"/>
          <a:stretch>
            <a:fillRect/>
          </a:stretch>
        </p:blipFill>
        <p:spPr bwMode="auto">
          <a:xfrm>
            <a:off x="1331640" y="1354138"/>
            <a:ext cx="2854647" cy="221932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:\электронка\исходящая\2010\11_ноябрь\DSCN1072_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2263775"/>
            <a:ext cx="1928813" cy="26193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8629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Диаграмма 8"/>
          <p:cNvGraphicFramePr>
            <a:graphicFrameLocks/>
          </p:cNvGraphicFramePr>
          <p:nvPr/>
        </p:nvGraphicFramePr>
        <p:xfrm>
          <a:off x="239713" y="1845593"/>
          <a:ext cx="3875087" cy="2773363"/>
        </p:xfrm>
        <a:graphic>
          <a:graphicData uri="http://schemas.openxmlformats.org/presentationml/2006/ole">
            <p:oleObj spid="_x0000_s28674" r:id="rId4" imgW="3877392" imgH="2773920" progId="Excel.Sheet.8">
              <p:embed/>
            </p:oleObj>
          </a:graphicData>
        </a:graphic>
      </p:graphicFrame>
      <p:sp>
        <p:nvSpPr>
          <p:cNvPr id="7186" name="Прямоугольник 9"/>
          <p:cNvSpPr>
            <a:spLocks noChangeArrowheads="1"/>
          </p:cNvSpPr>
          <p:nvPr/>
        </p:nvSpPr>
        <p:spPr bwMode="auto">
          <a:xfrm>
            <a:off x="290513" y="1057499"/>
            <a:ext cx="386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dirty="0"/>
              <a:t>Динамика туристического потока, чел.</a:t>
            </a:r>
          </a:p>
        </p:txBody>
      </p:sp>
      <p:sp>
        <p:nvSpPr>
          <p:cNvPr id="7187" name="Прямоугольник 6"/>
          <p:cNvSpPr>
            <a:spLocks noChangeArrowheads="1"/>
          </p:cNvSpPr>
          <p:nvPr/>
        </p:nvSpPr>
        <p:spPr bwMode="auto">
          <a:xfrm>
            <a:off x="5003800" y="1052736"/>
            <a:ext cx="3302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 dirty="0"/>
              <a:t>Объем туристического потока на территорию района, чел.</a:t>
            </a:r>
          </a:p>
        </p:txBody>
      </p:sp>
      <p:graphicFrame>
        <p:nvGraphicFramePr>
          <p:cNvPr id="7171" name="Диаграмма 11"/>
          <p:cNvGraphicFramePr>
            <a:graphicFrameLocks/>
          </p:cNvGraphicFramePr>
          <p:nvPr/>
        </p:nvGraphicFramePr>
        <p:xfrm>
          <a:off x="4157663" y="1817018"/>
          <a:ext cx="5037137" cy="2960688"/>
        </p:xfrm>
        <a:graphic>
          <a:graphicData uri="http://schemas.openxmlformats.org/presentationml/2006/ole">
            <p:oleObj spid="_x0000_s28675" r:id="rId5" imgW="5035732" imgH="2962913" progId="Excel.Sheet.8">
              <p:embed/>
            </p:oleObj>
          </a:graphicData>
        </a:graphic>
      </p:graphicFrame>
      <p:sp>
        <p:nvSpPr>
          <p:cNvPr id="7188" name="Заголовок 1"/>
          <p:cNvSpPr txBox="1">
            <a:spLocks/>
          </p:cNvSpPr>
          <p:nvPr/>
        </p:nvSpPr>
        <p:spPr bwMode="auto">
          <a:xfrm>
            <a:off x="0" y="116632"/>
            <a:ext cx="91440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3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РАЗВИТИЕ ВЪЕЗДНОГО ТУРИЗМА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2529</Words>
  <Application>Microsoft Office PowerPoint</Application>
  <PresentationFormat>Экран (4:3)</PresentationFormat>
  <Paragraphs>317</Paragraphs>
  <Slides>26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Image</vt:lpstr>
      <vt:lpstr>Лист Microsoft Office Excel 97-2003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Туристические ресурсы Чайковского района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Администрация Чайковского муниципального района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Оглезнева</dc:creator>
  <cp:lastModifiedBy>nastina</cp:lastModifiedBy>
  <cp:revision>167</cp:revision>
  <dcterms:created xsi:type="dcterms:W3CDTF">2012-12-10T06:06:18Z</dcterms:created>
  <dcterms:modified xsi:type="dcterms:W3CDTF">2014-12-05T07:03:28Z</dcterms:modified>
</cp:coreProperties>
</file>