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9" r:id="rId3"/>
    <p:sldId id="280" r:id="rId4"/>
    <p:sldId id="281" r:id="rId5"/>
    <p:sldId id="282" r:id="rId6"/>
    <p:sldId id="283" r:id="rId7"/>
    <p:sldId id="286" r:id="rId8"/>
    <p:sldId id="284" r:id="rId9"/>
    <p:sldId id="285" r:id="rId10"/>
    <p:sldId id="269" r:id="rId11"/>
    <p:sldId id="271" r:id="rId12"/>
    <p:sldId id="272" r:id="rId13"/>
    <p:sldId id="270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E32E2-9A54-4202-B0F1-0D37AEE33E2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AE8E5-F7AF-4FAE-9726-7BDD2657B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3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AE8E5-F7AF-4FAE-9726-7BDD2657B57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56895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Постановление АЧГО от 19.12.2019 №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1986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96752"/>
            <a:ext cx="367240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Что подлежит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772816"/>
            <a:ext cx="756084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Проекты решений Думы ЧГО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1506" name="Picture 2" descr="https://im0-tub-ru.yandex.net/i?id=92c3dbe85e9c24646736f64114639e78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7"/>
            <a:ext cx="720080" cy="576064"/>
          </a:xfrm>
          <a:prstGeom prst="rect">
            <a:avLst/>
          </a:prstGeom>
          <a:noFill/>
        </p:spPr>
      </p:pic>
      <p:pic>
        <p:nvPicPr>
          <p:cNvPr id="8" name="Picture 2" descr="https://im0-tub-ru.yandex.net/i?id=92c3dbe85e9c24646736f64114639e78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0889"/>
            <a:ext cx="720080" cy="57606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87624" y="2492896"/>
            <a:ext cx="756084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Проекты постановлений администрации ЧГО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3140968"/>
            <a:ext cx="763284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Проекты иных МНПА,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устанавливающих новые или изменяющие ранее предусмотренные МНПА обязанности для субъектов предпринимательской и инвестиционной деятельности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1196752"/>
            <a:ext cx="23042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+mj-lt"/>
              </a:rPr>
              <a:t>МНПА</a:t>
            </a:r>
            <a:endParaRPr lang="ru-RU" sz="4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788024" y="1268760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1196752"/>
            <a:ext cx="33843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Что подлежит ОРВ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4" name="Picture 2" descr="https://im0-tub-ru.yandex.net/i?id=92c3dbe85e9c24646736f64114639e78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720080" cy="504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363272" cy="5976664"/>
          </a:xfrm>
        </p:spPr>
        <p:txBody>
          <a:bodyPr>
            <a:noAutofit/>
          </a:bodyPr>
          <a:lstStyle/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правовых актов по </a:t>
            </a:r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общему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проводится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всех проектов правовых актов, подлежащих оценке регулирующего воздействия, за исключением проектов правовых актов, в отношении которых предусмотрен упрощенный или специальный (срочный)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следующие этапы:</a:t>
            </a: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разработчиком проекта правового акта, заполнение сводного отчета и проведение публичных консультаций;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разработчиком сводки предложений, доработка при необходимости проекта правового акта и сводного отчета;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органом заключения об ОРВ.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260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547904"/>
            <a:ext cx="3744416" cy="2089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акта, заполнение сводного отчета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направление указанных документов в уполномоченный орган (УФИЭР администрации Чайковского городского округа) для проведения публичных консультаций в срок определяемый разработчиком, но не менее 10 рабочих дней со дня размещения на официальном сайте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23928" y="1386096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2037" y="544749"/>
            <a:ext cx="4347305" cy="2089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органом на официальном сайте проекта правового акта и сводного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и направление уведомления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начале публичных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 организации, действующие на территории Чайковского городского округа, целью деятельности которых является защита и представление интересов субъектов предпринимательской и инвестиционной деятельности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6724882" y="2650119"/>
            <a:ext cx="484632" cy="56285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03586" y="3212976"/>
            <a:ext cx="4137302" cy="35151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азработчик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уведомляет заинтересованных лиц и потенциальных адресатов предлагаемого правового регулирования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позднее рабочего дня, следующего за днем размещения проекта правового акта и сводного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с указанием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страницу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 где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списком вопросов.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Позиции заинтересованных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получены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совещаний, круглых столов, заседаний экспертных групп, общественных советов и других совещательных и консультационных органов, с использованием иных форм (опросы, анкетирование и др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в этом случае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таких обсуждений прикладываются к сводке предложений</a:t>
            </a: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139952" y="4383433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2780928"/>
            <a:ext cx="3960440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обрабатывает предложения и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рассмотрения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составляет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сводку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 и сводный отчет при необходимости дорабатываются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и со сводкой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направляются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для размещения на официальном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для проведения публичных  консультаций.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повторном поступлении отрицательных мнений или несогласии с комментариями, изложенными в сводке предложений, разработчик обсуждает спорные положения проекта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 заинтересованными лицами в целях выработки единой позиции по таким вопросам</a:t>
            </a:r>
          </a:p>
          <a:p>
            <a:pPr algn="just"/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737396" y="6309320"/>
            <a:ext cx="484632" cy="50405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7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521" y="1338950"/>
            <a:ext cx="374441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азработчик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в уполномоченный орган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ОРВ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(сводный отчет, сводку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с письмом и списком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рассылки (адресатов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доработанный проект правового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акта)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28737" y="2032738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2037" y="1387675"/>
            <a:ext cx="4347305" cy="1823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готовит заключение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не более 10 рабочих дней с момента получения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разработчика материалов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ОРВ и размещает 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в течение 2 рабочих дней с момента подписания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758375" y="3290987"/>
            <a:ext cx="484632" cy="64807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4005064"/>
            <a:ext cx="413730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несогласия с выводами уполномоченного органа разработчик вправе в течение 5 рабочих дней с момента получения заключения об ОРВ представить в уполномоченный орган свои возражения.</a:t>
            </a: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147137" y="5157192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619" y="4005064"/>
            <a:ext cx="388843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в течение 7 рабочих дней после получения возражений на отрицательное заключение об ОРВ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 в письменной форме уведомляет разработчика: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согласии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возражениями;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возражениями оформляя таблицу разногласий.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760413" y="620688"/>
            <a:ext cx="484632" cy="64807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06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548680"/>
            <a:ext cx="9073008" cy="63093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ОРВ проектов правовых актов в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упрощенном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порядке проводится в отношении следующих проектов: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правового акта дублируют положения нормативного правового акта Российской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Пермского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или приводят положения муниципального нормативного правового акта Чайковского городского округа в соответствие с требованиями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федерального, краевого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законодательства;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регламентов предоставления муниципальных услуг,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или изменяющих действующие обязанности субъектов предпринимательской и инвестиционной деятельности;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правовых актов приводятся в соответствие с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федеральным, региональным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на основании судебного решения, вступившего в законную силу;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актов, содержащие положения, отменяющие ранее предусмотренные законодательством Российской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Пермского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обязанности, запреты 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ограничения,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отмену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предусмотренных расходов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физических и юридических лиц в сфере предпринимательской и инвестиционной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ОРВ проектов правовых актов включает следующие этапы:</a:t>
            </a:r>
          </a:p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проекта правового акта, заполнение сводного отчета, проведение публичных консультаций по обсуждению проекта правового акта и сводного отчета с заинтересованными лицами;</a:t>
            </a:r>
          </a:p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сводки предложений, доработка при необходимости проекта правового акта и сводного отчета;</a:t>
            </a:r>
          </a:p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органом заключения об ОРВ.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91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547904"/>
            <a:ext cx="3744416" cy="2089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акта, заполнение сводного отчета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направление указанных документов в уполномоченный орган (УФИЭР администрации Чайковского городского округа) для проведения публичных консультаций в срок определяемый разработчиком, но не менее 5 рабочих дней со дня размещения на официальном сайте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23928" y="1386096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2037" y="544749"/>
            <a:ext cx="4347305" cy="2089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органом на официальном сайте проекта правового акта и сводного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и направление уведомления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начале публичных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 организации, действующие на территории Чайковского городского округа, целью деятельности которых является защита и представление интересов субъектов предпринимательской и инвестиционной деятельности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6724882" y="2650119"/>
            <a:ext cx="484632" cy="56285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03586" y="3212976"/>
            <a:ext cx="4137302" cy="35151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азработчик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уведомляет заинтересованных лиц и потенциальных адресатов предлагаемого правового регулирования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позднее рабочего дня, следующего за днем размещения проекта правового акта и сводного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с указанием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страницу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 где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списком вопросов.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Позиции заинтересованных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получены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совещаний, круглых столов, заседаний экспертных групп, общественных советов и других совещательных и консультационных органов, с использованием иных форм (опросы, анкетирование и др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в этом случае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таких обсуждений прикладываются к сводке предложений</a:t>
            </a: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139952" y="4383433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2780928"/>
            <a:ext cx="3960440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обрабатывает предложения и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рассмотрения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составляет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сводку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 и сводный отчет при необходимости дорабатываются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и со сводкой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направляются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для размещения на официальном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для проведения публичных  консультаций.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повторном поступлении отрицательных мнений или несогласии с комментариями, изложенными в сводке предложений, разработчик обсуждает спорные положения проекта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 заинтересованными лицами в целях выработки единой позиции по таким вопросам</a:t>
            </a:r>
          </a:p>
          <a:p>
            <a:pPr algn="just"/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737396" y="6309320"/>
            <a:ext cx="484632" cy="50405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35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1386096"/>
            <a:ext cx="374441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азработчик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в уполномоченный орган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ОРВ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(сводный отчет, сводку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с письмом и списком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рассылки (адресатов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доработанный проект правового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акта)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23928" y="2079884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2036" y="1386097"/>
            <a:ext cx="4347305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готовит заключение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не более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с момента получения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разработчика материалов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ОРВ и размещает 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в течение 2 рабочих дней с момента подписания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653373" y="3356992"/>
            <a:ext cx="484632" cy="64807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27038" y="4077072"/>
            <a:ext cx="413730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несогласия с выводами уполномоченного органа разработчик вправе в течение 5 рабочих дней с момента получения заключения об ОРВ представить в уполномоченный орган свои возражения.</a:t>
            </a: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093580" y="5229200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4077072"/>
            <a:ext cx="388843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в течение 7 рабочих дней после получения возражений на отрицательное заключение об ОРВ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 в письменной форме уведомляет разработчика: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согласии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возражениями;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возражениями оформляя таблицу разногласий.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691680" y="620688"/>
            <a:ext cx="484632" cy="64807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79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692696"/>
            <a:ext cx="9073008" cy="6048672"/>
          </a:xfrm>
        </p:spPr>
        <p:txBody>
          <a:bodyPr>
            <a:norm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ОРВ по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специальному (срочному)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проводится в отношении проектов правовых актов, которые разработаны в соответствии со сроками, установленными в требованиях государственных, надзорных органов и являющимися обязательными для исполнения органов местного самоуправления.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в сводном отчете указывается специальный (срочный) порядок со ссылкой на правовые акты, содержащие требования государственных, надзорных органов.  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ОРВ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правовых актов по специальному (срочному) порядку включает следующие этапы: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разработчиком проекта правового акта, заполнение сводного отчета, проведение публичных консультаций по обсуждению проекта правового акта и сводного отчета с заинтересованными лицами и потенциальными адресатами предлагаемого правового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регулирования;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разработчиком сводки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при необходимости проекта правового акта и сводного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отчета;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уполномоченным органом заключения об ОРВ.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435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836712"/>
            <a:ext cx="316835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акта, заполнение сводного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419872" y="1386096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836712"/>
            <a:ext cx="4857383" cy="54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обсуждению проекта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сводного отчета, проводятся путем размещения проекта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сводного отчета для проведения независимой экспертизы, в соответствии 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Федерального закона от 9 февраля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 г.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8-ФЗ «Об обеспечении доступа к информации о деятельности государственных органов и органов местного самоуправления» на официальном сайте администрации Чайковского городского округа. Срок проведения публичных консультаций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вправе провести публичные консультации по обсуждению проекта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сводного отчета с заинтересованными лицами и потенциальными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предлагаемого правового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представителей органов и организаций, действующих на территории Чайковского городского округа, целью деятельности которых является представление или защита интересов субъектов предпринимательской и инвестиционной деятельности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совещания (круглого стола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400" dirty="0" smtClean="0"/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запланированном совещании разработчик размещает информацию на своем официальном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направляет приглашения представителям предпринимательского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 Чайковского городского округа.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3419872" y="4383434"/>
            <a:ext cx="72008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2780928"/>
            <a:ext cx="3168352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обрабатывает предложения и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рассмотрения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составляет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сводку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 и сводный отчет при необходимости дорабатываются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и со сводкой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администрации Чайковского городского округа. 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449364" y="6093296"/>
            <a:ext cx="484632" cy="64807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65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ОРВ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1484784"/>
            <a:ext cx="3024336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азработчик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в уполномоченный орган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ОРВ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(сводный отчет, сводку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с имеющимся протоколом совещания,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доработанный проект правового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акта)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707904" y="2780928"/>
            <a:ext cx="864096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2037" y="1484784"/>
            <a:ext cx="4098435" cy="2952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готовит заключение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не более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с момента получения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разработчика материалов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ОРВ и размещает 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в течение 2 рабочих дней с момента подписания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691680" y="692696"/>
            <a:ext cx="484632" cy="64807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622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3058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6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1700808"/>
            <a:ext cx="799288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Проектов МНПА,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устанавливающих, изменяющих, приостанавливающих, отменяющих местные налоги и сборы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764704"/>
            <a:ext cx="33843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КРОМЕ: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1772816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1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2636912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2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2564904"/>
            <a:ext cx="799288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Проектов МНПА,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регулирующих бюджетные правоотношения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3501008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3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1600" y="3284984"/>
            <a:ext cx="799288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Проектов МНПА,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содержащие сведения, составляющие государственную тайну или сведения конфиденциального характера, а также утверждающих муниципальные программы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509120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4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592" y="4437112"/>
            <a:ext cx="7920880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Проектов МНПА,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разработанных в целях ликвидации чрезвычайных ситуаций природного и техногенного характера на период действия режимов чрезвычайных ситуаций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6866" name="Picture 2" descr="https://im0-tub-ru.yandex.net/i?id=b6de8be1fdd7894b777516ad6a8e7122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013176"/>
            <a:ext cx="828601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340768"/>
            <a:ext cx="849694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Выявить положения, 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вводящие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 избыточные обязанности, запреты и ограничения для субъектов предпринимательской и инвестиционной деятельности или 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способствующих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 их введению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620688"/>
            <a:ext cx="338437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Цель ОРВ: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3645024"/>
            <a:ext cx="8496944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Выявить положения, 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способствующие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возникновению необоснованных расходов субъектов предпринимательской и инвестиционной деятельности и бюджета Чайковского городского округа</a:t>
            </a:r>
            <a:endParaRPr lang="ru-RU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628800"/>
            <a:ext cx="8496944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Главный – </a:t>
            </a:r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разработчик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 МНПА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620688"/>
            <a:ext cx="59046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Кто участвует в проведении ОРВ: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3645024"/>
            <a:ext cx="849694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Уполномоченный орган - </a:t>
            </a:r>
            <a:r>
              <a:rPr lang="ru-RU" sz="3200" dirty="0" err="1" smtClean="0">
                <a:solidFill>
                  <a:srgbClr val="FF0000"/>
                </a:solidFill>
                <a:latin typeface="+mj-lt"/>
              </a:rPr>
              <a:t>УФиЭР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4139952" y="2708920"/>
            <a:ext cx="1368152" cy="1152128"/>
          </a:xfrm>
          <a:prstGeom prst="mathPlus">
            <a:avLst>
              <a:gd name="adj1" fmla="val 157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1268760"/>
            <a:ext cx="73448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Публичные консультации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620688"/>
            <a:ext cx="59046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4 главных аспекта ОРВ: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8914" name="Picture 2" descr="https://st2.depositphotos.com/4441075/6640/i/950/depositphotos_66404765-stock-photo-red-exclamation-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1296144" cy="864096"/>
          </a:xfrm>
          <a:prstGeom prst="rect">
            <a:avLst/>
          </a:prstGeom>
          <a:noFill/>
        </p:spPr>
      </p:pic>
      <p:pic>
        <p:nvPicPr>
          <p:cNvPr id="8" name="Picture 2" descr="https://st2.depositphotos.com/4441075/6640/i/950/depositphotos_66404765-stock-photo-red-exclamation-si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04864"/>
            <a:ext cx="1296144" cy="79208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331640" y="2132856"/>
            <a:ext cx="727280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Официальный сайт администрации ЧГО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Picture 2" descr="https://st2.depositphotos.com/4441075/6640/i/950/depositphotos_66404765-stock-photo-red-exclamation-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1296144" cy="86409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331640" y="3068960"/>
            <a:ext cx="734481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Три документа: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 сводный отчет об ОРВ;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 сводка предложений;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 заключение об ОРВ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4" name="Picture 2" descr="https://st2.depositphotos.com/4441075/6640/i/950/depositphotos_66404765-stock-photo-red-exclamation-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869160"/>
            <a:ext cx="1296144" cy="86409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259632" y="4941168"/>
            <a:ext cx="72008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Соблюдение сроков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1268760"/>
            <a:ext cx="73448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Общий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620688"/>
            <a:ext cx="59046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Три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 порядка проведения ОРВ: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1340768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1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204864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2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2132856"/>
            <a:ext cx="73448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Упрощенный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3068960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3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3068960"/>
            <a:ext cx="741682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Специальный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7584" y="4077072"/>
            <a:ext cx="784887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+mj-lt"/>
              </a:rPr>
              <a:t>Какой использовать - решает </a:t>
            </a:r>
            <a:r>
              <a:rPr lang="ru-RU" sz="2800" i="1" dirty="0" smtClean="0">
                <a:solidFill>
                  <a:srgbClr val="FF0000"/>
                </a:solidFill>
                <a:latin typeface="+mj-lt"/>
              </a:rPr>
              <a:t>разработчик </a:t>
            </a:r>
            <a:r>
              <a:rPr lang="ru-RU" sz="2800" i="1" dirty="0" smtClean="0">
                <a:solidFill>
                  <a:schemeClr val="tx1"/>
                </a:solidFill>
                <a:latin typeface="+mj-lt"/>
              </a:rPr>
              <a:t>в зависимости от </a:t>
            </a:r>
            <a:r>
              <a:rPr lang="ru-RU" sz="2800" i="1" dirty="0" smtClean="0">
                <a:solidFill>
                  <a:srgbClr val="FF0000"/>
                </a:solidFill>
                <a:latin typeface="+mj-lt"/>
              </a:rPr>
              <a:t>положений</a:t>
            </a:r>
            <a:r>
              <a:rPr lang="ru-RU" sz="2800" i="1" dirty="0" smtClean="0">
                <a:solidFill>
                  <a:schemeClr val="tx1"/>
                </a:solidFill>
                <a:latin typeface="+mj-lt"/>
              </a:rPr>
              <a:t>,  содержащихся в МНПА</a:t>
            </a:r>
            <a:endParaRPr lang="ru-RU" sz="28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04864"/>
            <a:ext cx="864096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79712" y="476672"/>
            <a:ext cx="583264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Изменена карточка шаблона согласования в ИСЭД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Picture 2" descr="https://st2.depositphotos.com/4441075/6640/i/950/depositphotos_66404765-stock-photo-red-exclamation-si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4664"/>
            <a:ext cx="1296144" cy="11521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1556792"/>
            <a:ext cx="741682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Проведение ОРВ –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обязательная задача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268760"/>
            <a:ext cx="8568952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</a:rPr>
              <a:t>Сведения об этом разработчик указывает в </a:t>
            </a:r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пояснительной записке</a:t>
            </a:r>
            <a:r>
              <a:rPr lang="ru-RU" sz="3200" dirty="0" smtClean="0">
                <a:solidFill>
                  <a:schemeClr val="tx1"/>
                </a:solidFill>
                <a:latin typeface="+mj-lt"/>
              </a:rPr>
              <a:t>, в том числе со ссылкой на норму порядка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620688"/>
            <a:ext cx="59046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Если ОРВ проводить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не надо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: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797152"/>
            <a:ext cx="856895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Проекты МНПА в пояснительных записках которых отсутствуют сведения об отсутствии необходимости проведения ОРВ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отклоняются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 от утверждения для устранения замечания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24944"/>
            <a:ext cx="8568952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Проект МНПА и пояснительная анализируются на обоснованность оценки необходимости применения норм порядка, согласовывается или обсуждается с разработчиком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051720" y="620688"/>
            <a:ext cx="59046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Если ОРВ проводить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надо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:</a:t>
            </a:r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268760"/>
            <a:ext cx="8568952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Для сокращения сроков подготовки документов ОРВ будет проводится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одновременно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 с направлением МНПА на экспертизу в прокуратуру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636912"/>
            <a:ext cx="856895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Процесс будет делегирован специалистам </a:t>
            </a:r>
            <a:r>
              <a:rPr lang="ru-RU" sz="2400" dirty="0" err="1" smtClean="0">
                <a:solidFill>
                  <a:schemeClr val="tx1"/>
                </a:solidFill>
                <a:latin typeface="+mj-lt"/>
              </a:rPr>
              <a:t>УФиЭР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, в функции которых входит проведение ОРВ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856895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Проводится ОРВ, подписывается заключение, «прикручивается» в процесс и согласовывается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4797152"/>
            <a:ext cx="856895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Проекты МНПА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отклоняются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 от утверждения при отсутствии заключения об ОРВ для устранения замечания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082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807</TotalTime>
  <Words>1787</Words>
  <Application>Microsoft Office PowerPoint</Application>
  <PresentationFormat>Экран (4:3)</PresentationFormat>
  <Paragraphs>122</Paragraphs>
  <Slides>19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проведения ОРВ </vt:lpstr>
      <vt:lpstr>Порядок проведения ОРВ </vt:lpstr>
      <vt:lpstr>Порядок проведения ОРВ </vt:lpstr>
      <vt:lpstr>Порядок проведения ОРВ </vt:lpstr>
      <vt:lpstr>Порядок проведения ОРВ </vt:lpstr>
      <vt:lpstr>Порядок проведения ОРВ </vt:lpstr>
      <vt:lpstr>Порядок проведения ОРВ </vt:lpstr>
      <vt:lpstr>Порядок проведения ОРВ </vt:lpstr>
      <vt:lpstr>Порядок проведения ОРВ 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регулирующего воздействия – правовое регулирование, адрес размещения</dc:title>
  <dc:creator>Филимонова Олеся Сергеевна</dc:creator>
  <cp:lastModifiedBy>Филимонова Олеся Сергеевна</cp:lastModifiedBy>
  <cp:revision>50</cp:revision>
  <dcterms:created xsi:type="dcterms:W3CDTF">2019-10-09T10:25:28Z</dcterms:created>
  <dcterms:modified xsi:type="dcterms:W3CDTF">2020-01-23T10:58:32Z</dcterms:modified>
</cp:coreProperties>
</file>